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389" r:id="rId2"/>
    <p:sldId id="406" r:id="rId3"/>
    <p:sldId id="421" r:id="rId4"/>
    <p:sldId id="422" r:id="rId5"/>
    <p:sldId id="423" r:id="rId6"/>
    <p:sldId id="424" r:id="rId7"/>
    <p:sldId id="418" r:id="rId8"/>
    <p:sldId id="407" r:id="rId9"/>
    <p:sldId id="419" r:id="rId10"/>
    <p:sldId id="445" r:id="rId11"/>
    <p:sldId id="446" r:id="rId12"/>
    <p:sldId id="455" r:id="rId13"/>
    <p:sldId id="456" r:id="rId14"/>
    <p:sldId id="403" r:id="rId15"/>
    <p:sldId id="441" r:id="rId16"/>
    <p:sldId id="442" r:id="rId17"/>
    <p:sldId id="457" r:id="rId18"/>
    <p:sldId id="443" r:id="rId19"/>
    <p:sldId id="404" r:id="rId20"/>
    <p:sldId id="454" r:id="rId21"/>
    <p:sldId id="405" r:id="rId22"/>
    <p:sldId id="399" r:id="rId23"/>
    <p:sldId id="408" r:id="rId24"/>
    <p:sldId id="409" r:id="rId25"/>
    <p:sldId id="410" r:id="rId26"/>
    <p:sldId id="429" r:id="rId27"/>
    <p:sldId id="411" r:id="rId28"/>
    <p:sldId id="412" r:id="rId29"/>
    <p:sldId id="413" r:id="rId30"/>
    <p:sldId id="394" r:id="rId31"/>
    <p:sldId id="415" r:id="rId32"/>
    <p:sldId id="440" r:id="rId33"/>
    <p:sldId id="439" r:id="rId34"/>
    <p:sldId id="438" r:id="rId35"/>
    <p:sldId id="453" r:id="rId36"/>
    <p:sldId id="428" r:id="rId37"/>
    <p:sldId id="392" r:id="rId38"/>
    <p:sldId id="416" r:id="rId39"/>
    <p:sldId id="433" r:id="rId40"/>
    <p:sldId id="452" r:id="rId41"/>
    <p:sldId id="437" r:id="rId42"/>
    <p:sldId id="436" r:id="rId43"/>
    <p:sldId id="397" r:id="rId44"/>
    <p:sldId id="398" r:id="rId45"/>
    <p:sldId id="393" r:id="rId46"/>
    <p:sldId id="448" r:id="rId47"/>
    <p:sldId id="449" r:id="rId48"/>
    <p:sldId id="450" r:id="rId49"/>
    <p:sldId id="444" r:id="rId50"/>
    <p:sldId id="447" r:id="rId51"/>
  </p:sldIdLst>
  <p:sldSz cx="9144000" cy="6858000" type="screen4x3"/>
  <p:notesSz cx="7102475" cy="10234613"/>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33"/>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66" autoAdjust="0"/>
    <p:restoredTop sz="96206" autoAdjust="0"/>
  </p:normalViewPr>
  <p:slideViewPr>
    <p:cSldViewPr>
      <p:cViewPr varScale="1">
        <p:scale>
          <a:sx n="118" d="100"/>
          <a:sy n="118" d="100"/>
        </p:scale>
        <p:origin x="10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0" d="100"/>
          <a:sy n="80" d="100"/>
        </p:scale>
        <p:origin x="-3918" y="-72"/>
      </p:cViewPr>
      <p:guideLst>
        <p:guide orient="horz" pos="3224"/>
        <p:guide pos="2237"/>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D61D9E32-AE5C-4FF0-8AD5-B3107C8641F7}"/>
              </a:ext>
            </a:extLst>
          </p:cNvPr>
          <p:cNvSpPr>
            <a:spLocks noGrp="1"/>
          </p:cNvSpPr>
          <p:nvPr>
            <p:ph type="hdr" sz="quarter"/>
          </p:nvPr>
        </p:nvSpPr>
        <p:spPr>
          <a:xfrm>
            <a:off x="0" y="0"/>
            <a:ext cx="3078163" cy="511175"/>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a:extLst>
              <a:ext uri="{FF2B5EF4-FFF2-40B4-BE49-F238E27FC236}">
                <a16:creationId xmlns:a16="http://schemas.microsoft.com/office/drawing/2014/main" id="{524F2632-3ADA-4FE0-B8ED-9A08C0AEDFE5}"/>
              </a:ext>
            </a:extLst>
          </p:cNvPr>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eaLnBrk="1" hangingPunct="1">
              <a:defRPr sz="1200">
                <a:latin typeface="Arial" charset="0"/>
              </a:defRPr>
            </a:lvl1pPr>
          </a:lstStyle>
          <a:p>
            <a:pPr>
              <a:defRPr/>
            </a:pPr>
            <a:fld id="{8E9C8454-1E01-4E62-B410-FDEDFEF89216}" type="datetimeFigureOut">
              <a:rPr lang="pl-PL"/>
              <a:pPr>
                <a:defRPr/>
              </a:pPr>
              <a:t>29.10.2022</a:t>
            </a:fld>
            <a:endParaRPr lang="pl-PL"/>
          </a:p>
        </p:txBody>
      </p:sp>
      <p:sp>
        <p:nvSpPr>
          <p:cNvPr id="4" name="Symbol zastępczy stopki 3">
            <a:extLst>
              <a:ext uri="{FF2B5EF4-FFF2-40B4-BE49-F238E27FC236}">
                <a16:creationId xmlns:a16="http://schemas.microsoft.com/office/drawing/2014/main" id="{90C2C1A0-76DE-4D07-9BE7-BDF166C4DECF}"/>
              </a:ext>
            </a:extLst>
          </p:cNvPr>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5" name="Symbol zastępczy numeru slajdu 4">
            <a:extLst>
              <a:ext uri="{FF2B5EF4-FFF2-40B4-BE49-F238E27FC236}">
                <a16:creationId xmlns:a16="http://schemas.microsoft.com/office/drawing/2014/main" id="{C0B2AE6A-07B7-4887-92D1-D6129149AC0B}"/>
              </a:ext>
            </a:extLst>
          </p:cNvPr>
          <p:cNvSpPr>
            <a:spLocks noGrp="1"/>
          </p:cNvSpPr>
          <p:nvPr>
            <p:ph type="sldNum" sz="quarter" idx="3"/>
          </p:nvPr>
        </p:nvSpPr>
        <p:spPr>
          <a:xfrm>
            <a:off x="4022725" y="9721850"/>
            <a:ext cx="3078163" cy="5111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A428D1E-FF9D-49E2-9C3E-EC3342A46CC0}" type="slidenum">
              <a:rPr lang="pl-PL" altLang="pl-PL"/>
              <a:pPr>
                <a:defRPr/>
              </a:pPr>
              <a:t>‹#›</a:t>
            </a:fld>
            <a:endParaRPr lang="pl-PL" altLang="pl-PL"/>
          </a:p>
        </p:txBody>
      </p:sp>
    </p:spTree>
    <p:extLst>
      <p:ext uri="{BB962C8B-B14F-4D97-AF65-F5344CB8AC3E}">
        <p14:creationId xmlns:p14="http://schemas.microsoft.com/office/powerpoint/2010/main" val="67711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3EAC72C9-3B56-4D9C-ACAE-37BB7FF05678}"/>
              </a:ext>
            </a:extLst>
          </p:cNvPr>
          <p:cNvSpPr>
            <a:spLocks noGrp="1"/>
          </p:cNvSpPr>
          <p:nvPr>
            <p:ph type="hdr" sz="quarter"/>
          </p:nvPr>
        </p:nvSpPr>
        <p:spPr>
          <a:xfrm>
            <a:off x="0" y="0"/>
            <a:ext cx="3078163" cy="511175"/>
          </a:xfrm>
          <a:prstGeom prst="rect">
            <a:avLst/>
          </a:prstGeom>
        </p:spPr>
        <p:txBody>
          <a:bodyPr vert="horz" lIns="99066" tIns="49533" rIns="99066" bIns="49533" rtlCol="0"/>
          <a:lstStyle>
            <a:lvl1pPr algn="l" eaLnBrk="1" fontAlgn="auto" hangingPunct="1">
              <a:spcBef>
                <a:spcPts val="0"/>
              </a:spcBef>
              <a:spcAft>
                <a:spcPts val="0"/>
              </a:spcAft>
              <a:defRPr sz="1300">
                <a:latin typeface="+mn-lt"/>
              </a:defRPr>
            </a:lvl1pPr>
          </a:lstStyle>
          <a:p>
            <a:pPr>
              <a:defRPr/>
            </a:pPr>
            <a:endParaRPr lang="pl-PL"/>
          </a:p>
        </p:txBody>
      </p:sp>
      <p:sp>
        <p:nvSpPr>
          <p:cNvPr id="3" name="Symbol zastępczy daty 2">
            <a:extLst>
              <a:ext uri="{FF2B5EF4-FFF2-40B4-BE49-F238E27FC236}">
                <a16:creationId xmlns:a16="http://schemas.microsoft.com/office/drawing/2014/main" id="{95D88E98-2628-40FF-AA71-B7981BFABCF6}"/>
              </a:ext>
            </a:extLst>
          </p:cNvPr>
          <p:cNvSpPr>
            <a:spLocks noGrp="1"/>
          </p:cNvSpPr>
          <p:nvPr>
            <p:ph type="dt" idx="1"/>
          </p:nvPr>
        </p:nvSpPr>
        <p:spPr>
          <a:xfrm>
            <a:off x="4022725" y="0"/>
            <a:ext cx="3078163" cy="511175"/>
          </a:xfrm>
          <a:prstGeom prst="rect">
            <a:avLst/>
          </a:prstGeom>
        </p:spPr>
        <p:txBody>
          <a:bodyPr vert="horz" lIns="99066" tIns="49533" rIns="99066" bIns="49533" rtlCol="0"/>
          <a:lstStyle>
            <a:lvl1pPr algn="r" eaLnBrk="1" fontAlgn="auto" hangingPunct="1">
              <a:spcBef>
                <a:spcPts val="0"/>
              </a:spcBef>
              <a:spcAft>
                <a:spcPts val="0"/>
              </a:spcAft>
              <a:defRPr sz="1300">
                <a:latin typeface="+mn-lt"/>
              </a:defRPr>
            </a:lvl1pPr>
          </a:lstStyle>
          <a:p>
            <a:pPr>
              <a:defRPr/>
            </a:pPr>
            <a:fld id="{BF73CDAC-1192-4323-8149-E433C96C74BA}" type="datetimeFigureOut">
              <a:rPr lang="pl-PL"/>
              <a:pPr>
                <a:defRPr/>
              </a:pPr>
              <a:t>29.10.2022</a:t>
            </a:fld>
            <a:endParaRPr lang="pl-PL"/>
          </a:p>
        </p:txBody>
      </p:sp>
      <p:sp>
        <p:nvSpPr>
          <p:cNvPr id="4" name="Symbol zastępczy obrazu slajdu 3">
            <a:extLst>
              <a:ext uri="{FF2B5EF4-FFF2-40B4-BE49-F238E27FC236}">
                <a16:creationId xmlns:a16="http://schemas.microsoft.com/office/drawing/2014/main" id="{39E46F32-A9F4-4ACE-89A5-E64A0AC829EC}"/>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pPr lvl="0"/>
            <a:endParaRPr lang="pl-PL" noProof="0"/>
          </a:p>
        </p:txBody>
      </p:sp>
      <p:sp>
        <p:nvSpPr>
          <p:cNvPr id="5" name="Symbol zastępczy notatek 4">
            <a:extLst>
              <a:ext uri="{FF2B5EF4-FFF2-40B4-BE49-F238E27FC236}">
                <a16:creationId xmlns:a16="http://schemas.microsoft.com/office/drawing/2014/main" id="{8982240E-81FD-4AE8-B9ED-5F87EF4C08D7}"/>
              </a:ext>
            </a:extLst>
          </p:cNvPr>
          <p:cNvSpPr>
            <a:spLocks noGrp="1"/>
          </p:cNvSpPr>
          <p:nvPr>
            <p:ph type="body" sz="quarter" idx="3"/>
          </p:nvPr>
        </p:nvSpPr>
        <p:spPr>
          <a:xfrm>
            <a:off x="709613" y="4860925"/>
            <a:ext cx="5683250" cy="4605338"/>
          </a:xfrm>
          <a:prstGeom prst="rect">
            <a:avLst/>
          </a:prstGeom>
        </p:spPr>
        <p:txBody>
          <a:bodyPr vert="horz" lIns="99066" tIns="49533" rIns="99066" bIns="49533"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AE347EC8-BAB9-4C2F-8306-12330ED5C36E}"/>
              </a:ext>
            </a:extLst>
          </p:cNvPr>
          <p:cNvSpPr>
            <a:spLocks noGrp="1"/>
          </p:cNvSpPr>
          <p:nvPr>
            <p:ph type="ftr" sz="quarter" idx="4"/>
          </p:nvPr>
        </p:nvSpPr>
        <p:spPr>
          <a:xfrm>
            <a:off x="0" y="9721850"/>
            <a:ext cx="3078163" cy="511175"/>
          </a:xfrm>
          <a:prstGeom prst="rect">
            <a:avLst/>
          </a:prstGeom>
        </p:spPr>
        <p:txBody>
          <a:bodyPr vert="horz" lIns="99066" tIns="49533" rIns="99066" bIns="49533" rtlCol="0" anchor="b"/>
          <a:lstStyle>
            <a:lvl1pPr algn="l" eaLnBrk="1" fontAlgn="auto" hangingPunct="1">
              <a:spcBef>
                <a:spcPts val="0"/>
              </a:spcBef>
              <a:spcAft>
                <a:spcPts val="0"/>
              </a:spcAft>
              <a:defRPr sz="1300">
                <a:latin typeface="+mn-lt"/>
              </a:defRPr>
            </a:lvl1pPr>
          </a:lstStyle>
          <a:p>
            <a:pPr>
              <a:defRPr/>
            </a:pPr>
            <a:endParaRPr lang="pl-PL"/>
          </a:p>
        </p:txBody>
      </p:sp>
      <p:sp>
        <p:nvSpPr>
          <p:cNvPr id="7" name="Symbol zastępczy numeru slajdu 6">
            <a:extLst>
              <a:ext uri="{FF2B5EF4-FFF2-40B4-BE49-F238E27FC236}">
                <a16:creationId xmlns:a16="http://schemas.microsoft.com/office/drawing/2014/main" id="{821A29DF-E5F8-4B91-800A-917DD0FAA9AD}"/>
              </a:ext>
            </a:extLst>
          </p:cNvPr>
          <p:cNvSpPr>
            <a:spLocks noGrp="1"/>
          </p:cNvSpPr>
          <p:nvPr>
            <p:ph type="sldNum" sz="quarter" idx="5"/>
          </p:nvPr>
        </p:nvSpPr>
        <p:spPr>
          <a:xfrm>
            <a:off x="4022725" y="9721850"/>
            <a:ext cx="3078163" cy="511175"/>
          </a:xfrm>
          <a:prstGeom prst="rect">
            <a:avLst/>
          </a:prstGeom>
        </p:spPr>
        <p:txBody>
          <a:bodyPr vert="horz" wrap="square" lIns="99066" tIns="49533" rIns="99066" bIns="49533"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CC7C36BF-1818-4679-A445-E957B602E86F}" type="slidenum">
              <a:rPr lang="pl-PL" altLang="pl-PL"/>
              <a:pPr>
                <a:defRPr/>
              </a:pPr>
              <a:t>‹#›</a:t>
            </a:fld>
            <a:endParaRPr lang="pl-PL" altLang="pl-PL"/>
          </a:p>
        </p:txBody>
      </p:sp>
    </p:spTree>
    <p:extLst>
      <p:ext uri="{BB962C8B-B14F-4D97-AF65-F5344CB8AC3E}">
        <p14:creationId xmlns:p14="http://schemas.microsoft.com/office/powerpoint/2010/main" val="2122139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a:t>
            </a:fld>
            <a:endParaRPr lang="pl-PL" altLang="pl-PL" sz="1300"/>
          </a:p>
        </p:txBody>
      </p:sp>
    </p:spTree>
    <p:extLst>
      <p:ext uri="{BB962C8B-B14F-4D97-AF65-F5344CB8AC3E}">
        <p14:creationId xmlns:p14="http://schemas.microsoft.com/office/powerpoint/2010/main" val="156540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10</a:t>
            </a:fld>
            <a:endParaRPr lang="pl-PL" altLang="pl-PL" sz="1300"/>
          </a:p>
        </p:txBody>
      </p:sp>
    </p:spTree>
    <p:extLst>
      <p:ext uri="{BB962C8B-B14F-4D97-AF65-F5344CB8AC3E}">
        <p14:creationId xmlns:p14="http://schemas.microsoft.com/office/powerpoint/2010/main" val="2765306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11</a:t>
            </a:fld>
            <a:endParaRPr lang="pl-PL" altLang="pl-PL" sz="1300"/>
          </a:p>
        </p:txBody>
      </p:sp>
    </p:spTree>
    <p:extLst>
      <p:ext uri="{BB962C8B-B14F-4D97-AF65-F5344CB8AC3E}">
        <p14:creationId xmlns:p14="http://schemas.microsoft.com/office/powerpoint/2010/main" val="865369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12</a:t>
            </a:fld>
            <a:endParaRPr lang="pl-PL" altLang="pl-PL" sz="1300"/>
          </a:p>
        </p:txBody>
      </p:sp>
    </p:spTree>
    <p:extLst>
      <p:ext uri="{BB962C8B-B14F-4D97-AF65-F5344CB8AC3E}">
        <p14:creationId xmlns:p14="http://schemas.microsoft.com/office/powerpoint/2010/main" val="1610659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13</a:t>
            </a:fld>
            <a:endParaRPr lang="pl-PL" altLang="pl-PL" sz="1300"/>
          </a:p>
        </p:txBody>
      </p:sp>
    </p:spTree>
    <p:extLst>
      <p:ext uri="{BB962C8B-B14F-4D97-AF65-F5344CB8AC3E}">
        <p14:creationId xmlns:p14="http://schemas.microsoft.com/office/powerpoint/2010/main" val="1614058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14</a:t>
            </a:fld>
            <a:endParaRPr lang="pl-PL" altLang="pl-PL" sz="1300"/>
          </a:p>
        </p:txBody>
      </p:sp>
    </p:spTree>
    <p:extLst>
      <p:ext uri="{BB962C8B-B14F-4D97-AF65-F5344CB8AC3E}">
        <p14:creationId xmlns:p14="http://schemas.microsoft.com/office/powerpoint/2010/main" val="2691260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15</a:t>
            </a:fld>
            <a:endParaRPr lang="pl-PL" altLang="pl-PL" sz="1300"/>
          </a:p>
        </p:txBody>
      </p:sp>
    </p:spTree>
    <p:extLst>
      <p:ext uri="{BB962C8B-B14F-4D97-AF65-F5344CB8AC3E}">
        <p14:creationId xmlns:p14="http://schemas.microsoft.com/office/powerpoint/2010/main" val="129381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16</a:t>
            </a:fld>
            <a:endParaRPr lang="pl-PL" altLang="pl-PL" sz="1300"/>
          </a:p>
        </p:txBody>
      </p:sp>
    </p:spTree>
    <p:extLst>
      <p:ext uri="{BB962C8B-B14F-4D97-AF65-F5344CB8AC3E}">
        <p14:creationId xmlns:p14="http://schemas.microsoft.com/office/powerpoint/2010/main" val="1869740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17</a:t>
            </a:fld>
            <a:endParaRPr lang="pl-PL" altLang="pl-PL" sz="1300"/>
          </a:p>
        </p:txBody>
      </p:sp>
    </p:spTree>
    <p:extLst>
      <p:ext uri="{BB962C8B-B14F-4D97-AF65-F5344CB8AC3E}">
        <p14:creationId xmlns:p14="http://schemas.microsoft.com/office/powerpoint/2010/main" val="3801329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18</a:t>
            </a:fld>
            <a:endParaRPr lang="pl-PL" altLang="pl-PL" sz="1300"/>
          </a:p>
        </p:txBody>
      </p:sp>
    </p:spTree>
    <p:extLst>
      <p:ext uri="{BB962C8B-B14F-4D97-AF65-F5344CB8AC3E}">
        <p14:creationId xmlns:p14="http://schemas.microsoft.com/office/powerpoint/2010/main" val="3132414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19</a:t>
            </a:fld>
            <a:endParaRPr lang="pl-PL" altLang="pl-PL" sz="1300"/>
          </a:p>
        </p:txBody>
      </p:sp>
    </p:spTree>
    <p:extLst>
      <p:ext uri="{BB962C8B-B14F-4D97-AF65-F5344CB8AC3E}">
        <p14:creationId xmlns:p14="http://schemas.microsoft.com/office/powerpoint/2010/main" val="270250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a:t>
            </a:fld>
            <a:endParaRPr lang="pl-PL" altLang="pl-PL" sz="1300"/>
          </a:p>
        </p:txBody>
      </p:sp>
    </p:spTree>
    <p:extLst>
      <p:ext uri="{BB962C8B-B14F-4D97-AF65-F5344CB8AC3E}">
        <p14:creationId xmlns:p14="http://schemas.microsoft.com/office/powerpoint/2010/main" val="1245827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20</a:t>
            </a:fld>
            <a:endParaRPr lang="pl-PL" altLang="pl-PL" sz="1300"/>
          </a:p>
        </p:txBody>
      </p:sp>
    </p:spTree>
    <p:extLst>
      <p:ext uri="{BB962C8B-B14F-4D97-AF65-F5344CB8AC3E}">
        <p14:creationId xmlns:p14="http://schemas.microsoft.com/office/powerpoint/2010/main" val="419861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21</a:t>
            </a:fld>
            <a:endParaRPr lang="pl-PL" altLang="pl-PL" sz="1300"/>
          </a:p>
        </p:txBody>
      </p:sp>
    </p:spTree>
    <p:extLst>
      <p:ext uri="{BB962C8B-B14F-4D97-AF65-F5344CB8AC3E}">
        <p14:creationId xmlns:p14="http://schemas.microsoft.com/office/powerpoint/2010/main" val="3377971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22</a:t>
            </a:fld>
            <a:endParaRPr lang="pl-PL" altLang="pl-PL" sz="1300"/>
          </a:p>
        </p:txBody>
      </p:sp>
    </p:spTree>
    <p:extLst>
      <p:ext uri="{BB962C8B-B14F-4D97-AF65-F5344CB8AC3E}">
        <p14:creationId xmlns:p14="http://schemas.microsoft.com/office/powerpoint/2010/main" val="4159252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23</a:t>
            </a:fld>
            <a:endParaRPr lang="pl-PL" altLang="pl-PL" sz="1300"/>
          </a:p>
        </p:txBody>
      </p:sp>
    </p:spTree>
    <p:extLst>
      <p:ext uri="{BB962C8B-B14F-4D97-AF65-F5344CB8AC3E}">
        <p14:creationId xmlns:p14="http://schemas.microsoft.com/office/powerpoint/2010/main" val="9574377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24</a:t>
            </a:fld>
            <a:endParaRPr lang="pl-PL" altLang="pl-PL" sz="1300"/>
          </a:p>
        </p:txBody>
      </p:sp>
    </p:spTree>
    <p:extLst>
      <p:ext uri="{BB962C8B-B14F-4D97-AF65-F5344CB8AC3E}">
        <p14:creationId xmlns:p14="http://schemas.microsoft.com/office/powerpoint/2010/main" val="497364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25</a:t>
            </a:fld>
            <a:endParaRPr lang="pl-PL" altLang="pl-PL" sz="1300"/>
          </a:p>
        </p:txBody>
      </p:sp>
    </p:spTree>
    <p:extLst>
      <p:ext uri="{BB962C8B-B14F-4D97-AF65-F5344CB8AC3E}">
        <p14:creationId xmlns:p14="http://schemas.microsoft.com/office/powerpoint/2010/main" val="19550400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26</a:t>
            </a:fld>
            <a:endParaRPr lang="pl-PL" altLang="pl-PL" sz="1300"/>
          </a:p>
        </p:txBody>
      </p:sp>
    </p:spTree>
    <p:extLst>
      <p:ext uri="{BB962C8B-B14F-4D97-AF65-F5344CB8AC3E}">
        <p14:creationId xmlns:p14="http://schemas.microsoft.com/office/powerpoint/2010/main" val="3654528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27</a:t>
            </a:fld>
            <a:endParaRPr lang="pl-PL" altLang="pl-PL" sz="1300"/>
          </a:p>
        </p:txBody>
      </p:sp>
    </p:spTree>
    <p:extLst>
      <p:ext uri="{BB962C8B-B14F-4D97-AF65-F5344CB8AC3E}">
        <p14:creationId xmlns:p14="http://schemas.microsoft.com/office/powerpoint/2010/main" val="11274801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28</a:t>
            </a:fld>
            <a:endParaRPr lang="pl-PL" altLang="pl-PL" sz="1300"/>
          </a:p>
        </p:txBody>
      </p:sp>
    </p:spTree>
    <p:extLst>
      <p:ext uri="{BB962C8B-B14F-4D97-AF65-F5344CB8AC3E}">
        <p14:creationId xmlns:p14="http://schemas.microsoft.com/office/powerpoint/2010/main" val="1988030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29</a:t>
            </a:fld>
            <a:endParaRPr lang="pl-PL" altLang="pl-PL" sz="1300"/>
          </a:p>
        </p:txBody>
      </p:sp>
    </p:spTree>
    <p:extLst>
      <p:ext uri="{BB962C8B-B14F-4D97-AF65-F5344CB8AC3E}">
        <p14:creationId xmlns:p14="http://schemas.microsoft.com/office/powerpoint/2010/main" val="3105051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a:t>
            </a:fld>
            <a:endParaRPr lang="pl-PL" altLang="pl-PL" sz="1300"/>
          </a:p>
        </p:txBody>
      </p:sp>
    </p:spTree>
    <p:extLst>
      <p:ext uri="{BB962C8B-B14F-4D97-AF65-F5344CB8AC3E}">
        <p14:creationId xmlns:p14="http://schemas.microsoft.com/office/powerpoint/2010/main" val="41494774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30</a:t>
            </a:fld>
            <a:endParaRPr lang="pl-PL" altLang="pl-PL" sz="1300"/>
          </a:p>
        </p:txBody>
      </p:sp>
    </p:spTree>
    <p:extLst>
      <p:ext uri="{BB962C8B-B14F-4D97-AF65-F5344CB8AC3E}">
        <p14:creationId xmlns:p14="http://schemas.microsoft.com/office/powerpoint/2010/main" val="416748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31</a:t>
            </a:fld>
            <a:endParaRPr lang="pl-PL" altLang="pl-PL" sz="1300"/>
          </a:p>
        </p:txBody>
      </p:sp>
    </p:spTree>
    <p:extLst>
      <p:ext uri="{BB962C8B-B14F-4D97-AF65-F5344CB8AC3E}">
        <p14:creationId xmlns:p14="http://schemas.microsoft.com/office/powerpoint/2010/main" val="7879553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32</a:t>
            </a:fld>
            <a:endParaRPr lang="pl-PL" altLang="pl-PL" sz="1300"/>
          </a:p>
        </p:txBody>
      </p:sp>
    </p:spTree>
    <p:extLst>
      <p:ext uri="{BB962C8B-B14F-4D97-AF65-F5344CB8AC3E}">
        <p14:creationId xmlns:p14="http://schemas.microsoft.com/office/powerpoint/2010/main" val="255938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33</a:t>
            </a:fld>
            <a:endParaRPr lang="pl-PL" altLang="pl-PL" sz="1300"/>
          </a:p>
        </p:txBody>
      </p:sp>
    </p:spTree>
    <p:extLst>
      <p:ext uri="{BB962C8B-B14F-4D97-AF65-F5344CB8AC3E}">
        <p14:creationId xmlns:p14="http://schemas.microsoft.com/office/powerpoint/2010/main" val="2081289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34</a:t>
            </a:fld>
            <a:endParaRPr lang="pl-PL" altLang="pl-PL" sz="1300"/>
          </a:p>
        </p:txBody>
      </p:sp>
    </p:spTree>
    <p:extLst>
      <p:ext uri="{BB962C8B-B14F-4D97-AF65-F5344CB8AC3E}">
        <p14:creationId xmlns:p14="http://schemas.microsoft.com/office/powerpoint/2010/main" val="29543928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35</a:t>
            </a:fld>
            <a:endParaRPr lang="pl-PL" altLang="pl-PL" sz="1300"/>
          </a:p>
        </p:txBody>
      </p:sp>
    </p:spTree>
    <p:extLst>
      <p:ext uri="{BB962C8B-B14F-4D97-AF65-F5344CB8AC3E}">
        <p14:creationId xmlns:p14="http://schemas.microsoft.com/office/powerpoint/2010/main" val="3854387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36</a:t>
            </a:fld>
            <a:endParaRPr lang="pl-PL" altLang="pl-PL" sz="1300"/>
          </a:p>
        </p:txBody>
      </p:sp>
    </p:spTree>
    <p:extLst>
      <p:ext uri="{BB962C8B-B14F-4D97-AF65-F5344CB8AC3E}">
        <p14:creationId xmlns:p14="http://schemas.microsoft.com/office/powerpoint/2010/main" val="15740326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37</a:t>
            </a:fld>
            <a:endParaRPr lang="pl-PL" altLang="pl-PL" sz="1300"/>
          </a:p>
        </p:txBody>
      </p:sp>
    </p:spTree>
    <p:extLst>
      <p:ext uri="{BB962C8B-B14F-4D97-AF65-F5344CB8AC3E}">
        <p14:creationId xmlns:p14="http://schemas.microsoft.com/office/powerpoint/2010/main" val="1041772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38</a:t>
            </a:fld>
            <a:endParaRPr lang="pl-PL" altLang="pl-PL" sz="1300"/>
          </a:p>
        </p:txBody>
      </p:sp>
    </p:spTree>
    <p:extLst>
      <p:ext uri="{BB962C8B-B14F-4D97-AF65-F5344CB8AC3E}">
        <p14:creationId xmlns:p14="http://schemas.microsoft.com/office/powerpoint/2010/main" val="769383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39</a:t>
            </a:fld>
            <a:endParaRPr lang="pl-PL" altLang="pl-PL" sz="1300"/>
          </a:p>
        </p:txBody>
      </p:sp>
    </p:spTree>
    <p:extLst>
      <p:ext uri="{BB962C8B-B14F-4D97-AF65-F5344CB8AC3E}">
        <p14:creationId xmlns:p14="http://schemas.microsoft.com/office/powerpoint/2010/main" val="2307187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a:t>
            </a:fld>
            <a:endParaRPr lang="pl-PL" altLang="pl-PL" sz="1300"/>
          </a:p>
        </p:txBody>
      </p:sp>
    </p:spTree>
    <p:extLst>
      <p:ext uri="{BB962C8B-B14F-4D97-AF65-F5344CB8AC3E}">
        <p14:creationId xmlns:p14="http://schemas.microsoft.com/office/powerpoint/2010/main" val="1204211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40</a:t>
            </a:fld>
            <a:endParaRPr lang="pl-PL" altLang="pl-PL" sz="1300"/>
          </a:p>
        </p:txBody>
      </p:sp>
    </p:spTree>
    <p:extLst>
      <p:ext uri="{BB962C8B-B14F-4D97-AF65-F5344CB8AC3E}">
        <p14:creationId xmlns:p14="http://schemas.microsoft.com/office/powerpoint/2010/main" val="37813353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41</a:t>
            </a:fld>
            <a:endParaRPr lang="pl-PL" altLang="pl-PL" sz="1300"/>
          </a:p>
        </p:txBody>
      </p:sp>
    </p:spTree>
    <p:extLst>
      <p:ext uri="{BB962C8B-B14F-4D97-AF65-F5344CB8AC3E}">
        <p14:creationId xmlns:p14="http://schemas.microsoft.com/office/powerpoint/2010/main" val="21210346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Wprawdzie Augustyn – zgodnie z ówczesnymi poglądami naukowymi - Augustyn uważał, że różne gatunki mają różne nasiona (</a:t>
            </a:r>
            <a:r>
              <a:rPr lang="pl-PL" dirty="0"/>
              <a:t>zgodnie z n </a:t>
            </a:r>
            <a:r>
              <a:rPr lang="pl-PL" dirty="0" err="1"/>
              <a:t>aturalnym</a:t>
            </a:r>
            <a:r>
              <a:rPr lang="pl-PL" dirty="0"/>
              <a:t> biegiem n atu </a:t>
            </a:r>
            <a:r>
              <a:rPr lang="pl-PL" dirty="0" err="1"/>
              <a:t>ry</a:t>
            </a:r>
            <a:r>
              <a:rPr lang="pl-PL" dirty="0"/>
              <a:t> z ziarna pszenicznego nie </a:t>
            </a:r>
            <a:r>
              <a:rPr lang="pl-PL" dirty="0" err="1"/>
              <a:t>pow</a:t>
            </a:r>
            <a:r>
              <a:rPr lang="pl-PL" dirty="0"/>
              <a:t> staje fasola, a z bydlęcia człowiek i odwrotnie. - </a:t>
            </a:r>
            <a:r>
              <a:rPr lang="da-DK" dirty="0"/>
              <a:t>De gen ad litt 9, 17, 32. ML 34, 406,</a:t>
            </a:r>
            <a:r>
              <a:rPr lang="pl-PL" dirty="0"/>
              <a:t>[Nie było wówczas wiedzy, że WSZYSTKIE gatunki mają wspólnego przodka)</a:t>
            </a:r>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42</a:t>
            </a:fld>
            <a:endParaRPr lang="pl-PL" altLang="pl-PL" sz="1300"/>
          </a:p>
        </p:txBody>
      </p:sp>
    </p:spTree>
    <p:extLst>
      <p:ext uri="{BB962C8B-B14F-4D97-AF65-F5344CB8AC3E}">
        <p14:creationId xmlns:p14="http://schemas.microsoft.com/office/powerpoint/2010/main" val="23996708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43</a:t>
            </a:fld>
            <a:endParaRPr lang="pl-PL" altLang="pl-PL" sz="1300"/>
          </a:p>
        </p:txBody>
      </p:sp>
    </p:spTree>
    <p:extLst>
      <p:ext uri="{BB962C8B-B14F-4D97-AF65-F5344CB8AC3E}">
        <p14:creationId xmlns:p14="http://schemas.microsoft.com/office/powerpoint/2010/main" val="3880702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44</a:t>
            </a:fld>
            <a:endParaRPr lang="pl-PL" altLang="pl-PL" sz="1300"/>
          </a:p>
        </p:txBody>
      </p:sp>
    </p:spTree>
    <p:extLst>
      <p:ext uri="{BB962C8B-B14F-4D97-AF65-F5344CB8AC3E}">
        <p14:creationId xmlns:p14="http://schemas.microsoft.com/office/powerpoint/2010/main" val="29433385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45</a:t>
            </a:fld>
            <a:endParaRPr lang="pl-PL" altLang="pl-PL" sz="1300"/>
          </a:p>
        </p:txBody>
      </p:sp>
    </p:spTree>
    <p:extLst>
      <p:ext uri="{BB962C8B-B14F-4D97-AF65-F5344CB8AC3E}">
        <p14:creationId xmlns:p14="http://schemas.microsoft.com/office/powerpoint/2010/main" val="19291228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46</a:t>
            </a:fld>
            <a:endParaRPr lang="pl-PL" altLang="pl-PL" sz="1300"/>
          </a:p>
        </p:txBody>
      </p:sp>
    </p:spTree>
    <p:extLst>
      <p:ext uri="{BB962C8B-B14F-4D97-AF65-F5344CB8AC3E}">
        <p14:creationId xmlns:p14="http://schemas.microsoft.com/office/powerpoint/2010/main" val="1874034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47</a:t>
            </a:fld>
            <a:endParaRPr lang="pl-PL" altLang="pl-PL" sz="1300"/>
          </a:p>
        </p:txBody>
      </p:sp>
    </p:spTree>
    <p:extLst>
      <p:ext uri="{BB962C8B-B14F-4D97-AF65-F5344CB8AC3E}">
        <p14:creationId xmlns:p14="http://schemas.microsoft.com/office/powerpoint/2010/main" val="32948347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a:t>Oznacza to przejście od religijności masowej do pogłębionej, z jednoczesnym „odpadnięciem”. </a:t>
            </a:r>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48</a:t>
            </a:fld>
            <a:endParaRPr lang="pl-PL" altLang="pl-PL" sz="1300"/>
          </a:p>
        </p:txBody>
      </p:sp>
    </p:spTree>
    <p:extLst>
      <p:ext uri="{BB962C8B-B14F-4D97-AF65-F5344CB8AC3E}">
        <p14:creationId xmlns:p14="http://schemas.microsoft.com/office/powerpoint/2010/main" val="31656444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49</a:t>
            </a:fld>
            <a:endParaRPr lang="pl-PL" altLang="pl-PL" sz="1300"/>
          </a:p>
        </p:txBody>
      </p:sp>
    </p:spTree>
    <p:extLst>
      <p:ext uri="{BB962C8B-B14F-4D97-AF65-F5344CB8AC3E}">
        <p14:creationId xmlns:p14="http://schemas.microsoft.com/office/powerpoint/2010/main" val="2928789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5</a:t>
            </a:fld>
            <a:endParaRPr lang="pl-PL" altLang="pl-PL" sz="1300"/>
          </a:p>
        </p:txBody>
      </p:sp>
    </p:spTree>
    <p:extLst>
      <p:ext uri="{BB962C8B-B14F-4D97-AF65-F5344CB8AC3E}">
        <p14:creationId xmlns:p14="http://schemas.microsoft.com/office/powerpoint/2010/main" val="11689887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50</a:t>
            </a:fld>
            <a:endParaRPr lang="pl-PL" altLang="pl-PL" sz="1300"/>
          </a:p>
        </p:txBody>
      </p:sp>
    </p:spTree>
    <p:extLst>
      <p:ext uri="{BB962C8B-B14F-4D97-AF65-F5344CB8AC3E}">
        <p14:creationId xmlns:p14="http://schemas.microsoft.com/office/powerpoint/2010/main" val="2856165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6</a:t>
            </a:fld>
            <a:endParaRPr lang="pl-PL" altLang="pl-PL" sz="1300"/>
          </a:p>
        </p:txBody>
      </p:sp>
    </p:spTree>
    <p:extLst>
      <p:ext uri="{BB962C8B-B14F-4D97-AF65-F5344CB8AC3E}">
        <p14:creationId xmlns:p14="http://schemas.microsoft.com/office/powerpoint/2010/main" val="3958336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7</a:t>
            </a:fld>
            <a:endParaRPr lang="pl-PL" altLang="pl-PL" sz="1300"/>
          </a:p>
        </p:txBody>
      </p:sp>
    </p:spTree>
    <p:extLst>
      <p:ext uri="{BB962C8B-B14F-4D97-AF65-F5344CB8AC3E}">
        <p14:creationId xmlns:p14="http://schemas.microsoft.com/office/powerpoint/2010/main" val="43112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8</a:t>
            </a:fld>
            <a:endParaRPr lang="pl-PL" altLang="pl-PL" sz="1300"/>
          </a:p>
        </p:txBody>
      </p:sp>
    </p:spTree>
    <p:extLst>
      <p:ext uri="{BB962C8B-B14F-4D97-AF65-F5344CB8AC3E}">
        <p14:creationId xmlns:p14="http://schemas.microsoft.com/office/powerpoint/2010/main" val="278388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id="{6E701C43-90B8-4096-9D1E-D6309A55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id="{A69D695E-F2FF-407C-B3E0-3BF619F63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9220" name="Symbol zastępczy numeru slajdu 3">
            <a:extLst>
              <a:ext uri="{FF2B5EF4-FFF2-40B4-BE49-F238E27FC236}">
                <a16:creationId xmlns:a16="http://schemas.microsoft.com/office/drawing/2014/main" id="{606109E7-6AFC-48B4-864C-47C17C5387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0E699-9F71-4508-A7B5-D40D3F96E596}" type="slidenum">
              <a:rPr lang="pl-PL" altLang="pl-PL" sz="1300"/>
              <a:pPr>
                <a:spcBef>
                  <a:spcPct val="0"/>
                </a:spcBef>
              </a:pPr>
              <a:t>9</a:t>
            </a:fld>
            <a:endParaRPr lang="pl-PL" altLang="pl-PL" sz="1300"/>
          </a:p>
        </p:txBody>
      </p:sp>
    </p:spTree>
    <p:extLst>
      <p:ext uri="{BB962C8B-B14F-4D97-AF65-F5344CB8AC3E}">
        <p14:creationId xmlns:p14="http://schemas.microsoft.com/office/powerpoint/2010/main" val="3229231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a:extLst>
              <a:ext uri="{FF2B5EF4-FFF2-40B4-BE49-F238E27FC236}">
                <a16:creationId xmlns:a16="http://schemas.microsoft.com/office/drawing/2014/main" id="{12E445F8-BD05-4FDB-844E-A55FF4344805}"/>
              </a:ext>
            </a:extLst>
          </p:cNvPr>
          <p:cNvSpPr>
            <a:spLocks noGrp="1"/>
          </p:cNvSpPr>
          <p:nvPr>
            <p:ph type="dt" sz="half" idx="10"/>
          </p:nvPr>
        </p:nvSpPr>
        <p:spPr/>
        <p:txBody>
          <a:bodyPr/>
          <a:lstStyle>
            <a:lvl1pPr>
              <a:defRPr/>
            </a:lvl1pPr>
          </a:lstStyle>
          <a:p>
            <a:pPr>
              <a:defRPr/>
            </a:pPr>
            <a:fld id="{B538BC8B-BD65-409C-AD80-AE26E2807C68}" type="datetimeFigureOut">
              <a:rPr lang="pl-PL"/>
              <a:pPr>
                <a:defRPr/>
              </a:pPr>
              <a:t>29.10.2022</a:t>
            </a:fld>
            <a:endParaRPr lang="pl-PL"/>
          </a:p>
        </p:txBody>
      </p:sp>
      <p:sp>
        <p:nvSpPr>
          <p:cNvPr id="5" name="Symbol zastępczy stopki 4">
            <a:extLst>
              <a:ext uri="{FF2B5EF4-FFF2-40B4-BE49-F238E27FC236}">
                <a16:creationId xmlns:a16="http://schemas.microsoft.com/office/drawing/2014/main" id="{A490F680-BF8C-4500-B882-0480B46079BF}"/>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8A7AA225-2E4A-42B5-9154-5236B1B5CAD0}"/>
              </a:ext>
            </a:extLst>
          </p:cNvPr>
          <p:cNvSpPr>
            <a:spLocks noGrp="1"/>
          </p:cNvSpPr>
          <p:nvPr>
            <p:ph type="sldNum" sz="quarter" idx="12"/>
          </p:nvPr>
        </p:nvSpPr>
        <p:spPr/>
        <p:txBody>
          <a:bodyPr/>
          <a:lstStyle>
            <a:lvl1pPr>
              <a:defRPr/>
            </a:lvl1pPr>
          </a:lstStyle>
          <a:p>
            <a:pPr>
              <a:defRPr/>
            </a:pPr>
            <a:fld id="{2A8275AA-56F3-4044-B183-33DED62D64F9}" type="slidenum">
              <a:rPr lang="pl-PL" altLang="pl-PL"/>
              <a:pPr>
                <a:defRPr/>
              </a:pPr>
              <a:t>‹#›</a:t>
            </a:fld>
            <a:endParaRPr lang="pl-PL" altLang="pl-PL"/>
          </a:p>
        </p:txBody>
      </p:sp>
    </p:spTree>
    <p:extLst>
      <p:ext uri="{BB962C8B-B14F-4D97-AF65-F5344CB8AC3E}">
        <p14:creationId xmlns:p14="http://schemas.microsoft.com/office/powerpoint/2010/main" val="99101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59ADAA9-EC6F-4B5E-8894-49D101277176}"/>
              </a:ext>
            </a:extLst>
          </p:cNvPr>
          <p:cNvSpPr>
            <a:spLocks noGrp="1"/>
          </p:cNvSpPr>
          <p:nvPr>
            <p:ph type="dt" sz="half" idx="10"/>
          </p:nvPr>
        </p:nvSpPr>
        <p:spPr/>
        <p:txBody>
          <a:bodyPr/>
          <a:lstStyle>
            <a:lvl1pPr>
              <a:defRPr/>
            </a:lvl1pPr>
          </a:lstStyle>
          <a:p>
            <a:pPr>
              <a:defRPr/>
            </a:pPr>
            <a:fld id="{71B96C1A-AE73-4495-853F-5FE743007724}" type="datetimeFigureOut">
              <a:rPr lang="pl-PL"/>
              <a:pPr>
                <a:defRPr/>
              </a:pPr>
              <a:t>29.10.2022</a:t>
            </a:fld>
            <a:endParaRPr lang="pl-PL"/>
          </a:p>
        </p:txBody>
      </p:sp>
      <p:sp>
        <p:nvSpPr>
          <p:cNvPr id="5" name="Symbol zastępczy stopki 4">
            <a:extLst>
              <a:ext uri="{FF2B5EF4-FFF2-40B4-BE49-F238E27FC236}">
                <a16:creationId xmlns:a16="http://schemas.microsoft.com/office/drawing/2014/main" id="{F3F020E9-A194-4853-B50F-5DA9C1A242B6}"/>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645FE5E0-5A96-4C4A-8B85-5F66B831B00B}"/>
              </a:ext>
            </a:extLst>
          </p:cNvPr>
          <p:cNvSpPr>
            <a:spLocks noGrp="1"/>
          </p:cNvSpPr>
          <p:nvPr>
            <p:ph type="sldNum" sz="quarter" idx="12"/>
          </p:nvPr>
        </p:nvSpPr>
        <p:spPr/>
        <p:txBody>
          <a:bodyPr/>
          <a:lstStyle>
            <a:lvl1pPr>
              <a:defRPr/>
            </a:lvl1pPr>
          </a:lstStyle>
          <a:p>
            <a:pPr>
              <a:defRPr/>
            </a:pPr>
            <a:fld id="{14239D95-8915-44E0-9B7B-D7F15A9940C5}" type="slidenum">
              <a:rPr lang="pl-PL" altLang="pl-PL"/>
              <a:pPr>
                <a:defRPr/>
              </a:pPr>
              <a:t>‹#›</a:t>
            </a:fld>
            <a:endParaRPr lang="pl-PL" altLang="pl-PL"/>
          </a:p>
        </p:txBody>
      </p:sp>
    </p:spTree>
    <p:extLst>
      <p:ext uri="{BB962C8B-B14F-4D97-AF65-F5344CB8AC3E}">
        <p14:creationId xmlns:p14="http://schemas.microsoft.com/office/powerpoint/2010/main" val="95201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521A501-27F7-493E-A713-191F866D884C}"/>
              </a:ext>
            </a:extLst>
          </p:cNvPr>
          <p:cNvSpPr>
            <a:spLocks noGrp="1"/>
          </p:cNvSpPr>
          <p:nvPr>
            <p:ph type="dt" sz="half" idx="10"/>
          </p:nvPr>
        </p:nvSpPr>
        <p:spPr/>
        <p:txBody>
          <a:bodyPr/>
          <a:lstStyle>
            <a:lvl1pPr>
              <a:defRPr/>
            </a:lvl1pPr>
          </a:lstStyle>
          <a:p>
            <a:pPr>
              <a:defRPr/>
            </a:pPr>
            <a:fld id="{700CB64E-86B1-4518-96F9-457F8A33A101}" type="datetimeFigureOut">
              <a:rPr lang="pl-PL"/>
              <a:pPr>
                <a:defRPr/>
              </a:pPr>
              <a:t>29.10.2022</a:t>
            </a:fld>
            <a:endParaRPr lang="pl-PL"/>
          </a:p>
        </p:txBody>
      </p:sp>
      <p:sp>
        <p:nvSpPr>
          <p:cNvPr id="5" name="Symbol zastępczy stopki 4">
            <a:extLst>
              <a:ext uri="{FF2B5EF4-FFF2-40B4-BE49-F238E27FC236}">
                <a16:creationId xmlns:a16="http://schemas.microsoft.com/office/drawing/2014/main" id="{161DCBA0-C00C-455B-9974-8CFD6716C2C2}"/>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A64413CB-07EF-4CA9-A56B-4F306A448E8F}"/>
              </a:ext>
            </a:extLst>
          </p:cNvPr>
          <p:cNvSpPr>
            <a:spLocks noGrp="1"/>
          </p:cNvSpPr>
          <p:nvPr>
            <p:ph type="sldNum" sz="quarter" idx="12"/>
          </p:nvPr>
        </p:nvSpPr>
        <p:spPr/>
        <p:txBody>
          <a:bodyPr/>
          <a:lstStyle>
            <a:lvl1pPr>
              <a:defRPr/>
            </a:lvl1pPr>
          </a:lstStyle>
          <a:p>
            <a:pPr>
              <a:defRPr/>
            </a:pPr>
            <a:fld id="{33D6D87A-6892-40B8-B5CF-0B11A95DCF20}" type="slidenum">
              <a:rPr lang="pl-PL" altLang="pl-PL"/>
              <a:pPr>
                <a:defRPr/>
              </a:pPr>
              <a:t>‹#›</a:t>
            </a:fld>
            <a:endParaRPr lang="pl-PL" altLang="pl-PL"/>
          </a:p>
        </p:txBody>
      </p:sp>
    </p:spTree>
    <p:extLst>
      <p:ext uri="{BB962C8B-B14F-4D97-AF65-F5344CB8AC3E}">
        <p14:creationId xmlns:p14="http://schemas.microsoft.com/office/powerpoint/2010/main" val="132944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8B6985C-7B4E-4203-A006-2EF3B7692F3E}"/>
              </a:ext>
            </a:extLst>
          </p:cNvPr>
          <p:cNvSpPr>
            <a:spLocks noGrp="1"/>
          </p:cNvSpPr>
          <p:nvPr>
            <p:ph type="dt" sz="half" idx="10"/>
          </p:nvPr>
        </p:nvSpPr>
        <p:spPr/>
        <p:txBody>
          <a:bodyPr/>
          <a:lstStyle>
            <a:lvl1pPr>
              <a:defRPr/>
            </a:lvl1pPr>
          </a:lstStyle>
          <a:p>
            <a:pPr>
              <a:defRPr/>
            </a:pPr>
            <a:fld id="{21D97C3B-8DBD-450C-B2CA-DE683A670846}" type="datetimeFigureOut">
              <a:rPr lang="pl-PL"/>
              <a:pPr>
                <a:defRPr/>
              </a:pPr>
              <a:t>29.10.2022</a:t>
            </a:fld>
            <a:endParaRPr lang="pl-PL"/>
          </a:p>
        </p:txBody>
      </p:sp>
      <p:sp>
        <p:nvSpPr>
          <p:cNvPr id="5" name="Symbol zastępczy stopki 4">
            <a:extLst>
              <a:ext uri="{FF2B5EF4-FFF2-40B4-BE49-F238E27FC236}">
                <a16:creationId xmlns:a16="http://schemas.microsoft.com/office/drawing/2014/main" id="{B4ACE441-2586-40F0-A2A2-634100DB36F4}"/>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933CD84F-037F-4418-BF11-15464882C8BA}"/>
              </a:ext>
            </a:extLst>
          </p:cNvPr>
          <p:cNvSpPr>
            <a:spLocks noGrp="1"/>
          </p:cNvSpPr>
          <p:nvPr>
            <p:ph type="sldNum" sz="quarter" idx="12"/>
          </p:nvPr>
        </p:nvSpPr>
        <p:spPr/>
        <p:txBody>
          <a:bodyPr/>
          <a:lstStyle>
            <a:lvl1pPr>
              <a:defRPr/>
            </a:lvl1pPr>
          </a:lstStyle>
          <a:p>
            <a:pPr>
              <a:defRPr/>
            </a:pPr>
            <a:fld id="{9974DD87-0A6F-4ED0-B78F-0FE3CFB8F707}" type="slidenum">
              <a:rPr lang="pl-PL" altLang="pl-PL"/>
              <a:pPr>
                <a:defRPr/>
              </a:pPr>
              <a:t>‹#›</a:t>
            </a:fld>
            <a:endParaRPr lang="pl-PL" altLang="pl-PL"/>
          </a:p>
        </p:txBody>
      </p:sp>
    </p:spTree>
    <p:extLst>
      <p:ext uri="{BB962C8B-B14F-4D97-AF65-F5344CB8AC3E}">
        <p14:creationId xmlns:p14="http://schemas.microsoft.com/office/powerpoint/2010/main" val="113316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0B51E64B-0992-40B8-A13E-71C179283BBC}"/>
              </a:ext>
            </a:extLst>
          </p:cNvPr>
          <p:cNvSpPr>
            <a:spLocks noGrp="1"/>
          </p:cNvSpPr>
          <p:nvPr>
            <p:ph type="dt" sz="half" idx="10"/>
          </p:nvPr>
        </p:nvSpPr>
        <p:spPr/>
        <p:txBody>
          <a:bodyPr/>
          <a:lstStyle>
            <a:lvl1pPr>
              <a:defRPr/>
            </a:lvl1pPr>
          </a:lstStyle>
          <a:p>
            <a:pPr>
              <a:defRPr/>
            </a:pPr>
            <a:fld id="{313C16A7-7C8A-4B31-A8E5-964152337F49}" type="datetimeFigureOut">
              <a:rPr lang="pl-PL"/>
              <a:pPr>
                <a:defRPr/>
              </a:pPr>
              <a:t>29.10.2022</a:t>
            </a:fld>
            <a:endParaRPr lang="pl-PL"/>
          </a:p>
        </p:txBody>
      </p:sp>
      <p:sp>
        <p:nvSpPr>
          <p:cNvPr id="5" name="Symbol zastępczy stopki 4">
            <a:extLst>
              <a:ext uri="{FF2B5EF4-FFF2-40B4-BE49-F238E27FC236}">
                <a16:creationId xmlns:a16="http://schemas.microsoft.com/office/drawing/2014/main" id="{3ED7FDA8-0E96-4A07-A2AB-AC093B90A2B4}"/>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92A0BCCE-7DF6-4F7F-9497-5AD44F738FB4}"/>
              </a:ext>
            </a:extLst>
          </p:cNvPr>
          <p:cNvSpPr>
            <a:spLocks noGrp="1"/>
          </p:cNvSpPr>
          <p:nvPr>
            <p:ph type="sldNum" sz="quarter" idx="12"/>
          </p:nvPr>
        </p:nvSpPr>
        <p:spPr/>
        <p:txBody>
          <a:bodyPr/>
          <a:lstStyle>
            <a:lvl1pPr>
              <a:defRPr/>
            </a:lvl1pPr>
          </a:lstStyle>
          <a:p>
            <a:pPr>
              <a:defRPr/>
            </a:pPr>
            <a:fld id="{452D5558-DC79-4276-94A2-743020219164}" type="slidenum">
              <a:rPr lang="pl-PL" altLang="pl-PL"/>
              <a:pPr>
                <a:defRPr/>
              </a:pPr>
              <a:t>‹#›</a:t>
            </a:fld>
            <a:endParaRPr lang="pl-PL" altLang="pl-PL"/>
          </a:p>
        </p:txBody>
      </p:sp>
    </p:spTree>
    <p:extLst>
      <p:ext uri="{BB962C8B-B14F-4D97-AF65-F5344CB8AC3E}">
        <p14:creationId xmlns:p14="http://schemas.microsoft.com/office/powerpoint/2010/main" val="424384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930250D7-1E99-4257-BCCB-FE065683F729}"/>
              </a:ext>
            </a:extLst>
          </p:cNvPr>
          <p:cNvSpPr>
            <a:spLocks noGrp="1"/>
          </p:cNvSpPr>
          <p:nvPr>
            <p:ph type="dt" sz="half" idx="10"/>
          </p:nvPr>
        </p:nvSpPr>
        <p:spPr/>
        <p:txBody>
          <a:bodyPr/>
          <a:lstStyle>
            <a:lvl1pPr>
              <a:defRPr/>
            </a:lvl1pPr>
          </a:lstStyle>
          <a:p>
            <a:pPr>
              <a:defRPr/>
            </a:pPr>
            <a:fld id="{DD32387B-5D15-48C6-8E99-571FB74B3119}" type="datetimeFigureOut">
              <a:rPr lang="pl-PL"/>
              <a:pPr>
                <a:defRPr/>
              </a:pPr>
              <a:t>29.10.2022</a:t>
            </a:fld>
            <a:endParaRPr lang="pl-PL"/>
          </a:p>
        </p:txBody>
      </p:sp>
      <p:sp>
        <p:nvSpPr>
          <p:cNvPr id="6" name="Symbol zastępczy stopki 4">
            <a:extLst>
              <a:ext uri="{FF2B5EF4-FFF2-40B4-BE49-F238E27FC236}">
                <a16:creationId xmlns:a16="http://schemas.microsoft.com/office/drawing/2014/main" id="{C35BBC3C-4AFB-40E6-BE42-8829B879ECBB}"/>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5A02C5F1-7E7B-40B1-AF97-41F985975BBD}"/>
              </a:ext>
            </a:extLst>
          </p:cNvPr>
          <p:cNvSpPr>
            <a:spLocks noGrp="1"/>
          </p:cNvSpPr>
          <p:nvPr>
            <p:ph type="sldNum" sz="quarter" idx="12"/>
          </p:nvPr>
        </p:nvSpPr>
        <p:spPr/>
        <p:txBody>
          <a:bodyPr/>
          <a:lstStyle>
            <a:lvl1pPr>
              <a:defRPr/>
            </a:lvl1pPr>
          </a:lstStyle>
          <a:p>
            <a:pPr>
              <a:defRPr/>
            </a:pPr>
            <a:fld id="{C78E9828-150F-4496-BBDB-DCE1ADD93C11}" type="slidenum">
              <a:rPr lang="pl-PL" altLang="pl-PL"/>
              <a:pPr>
                <a:defRPr/>
              </a:pPr>
              <a:t>‹#›</a:t>
            </a:fld>
            <a:endParaRPr lang="pl-PL" altLang="pl-PL"/>
          </a:p>
        </p:txBody>
      </p:sp>
    </p:spTree>
    <p:extLst>
      <p:ext uri="{BB962C8B-B14F-4D97-AF65-F5344CB8AC3E}">
        <p14:creationId xmlns:p14="http://schemas.microsoft.com/office/powerpoint/2010/main" val="423230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46868A0D-A0D9-4984-8AB8-5BC3AE314BD7}"/>
              </a:ext>
            </a:extLst>
          </p:cNvPr>
          <p:cNvSpPr>
            <a:spLocks noGrp="1"/>
          </p:cNvSpPr>
          <p:nvPr>
            <p:ph type="dt" sz="half" idx="10"/>
          </p:nvPr>
        </p:nvSpPr>
        <p:spPr/>
        <p:txBody>
          <a:bodyPr/>
          <a:lstStyle>
            <a:lvl1pPr>
              <a:defRPr/>
            </a:lvl1pPr>
          </a:lstStyle>
          <a:p>
            <a:pPr>
              <a:defRPr/>
            </a:pPr>
            <a:fld id="{956AA652-FDD0-41E7-B58A-2164BF1E4E4B}" type="datetimeFigureOut">
              <a:rPr lang="pl-PL"/>
              <a:pPr>
                <a:defRPr/>
              </a:pPr>
              <a:t>29.10.2022</a:t>
            </a:fld>
            <a:endParaRPr lang="pl-PL"/>
          </a:p>
        </p:txBody>
      </p:sp>
      <p:sp>
        <p:nvSpPr>
          <p:cNvPr id="8" name="Symbol zastępczy stopki 4">
            <a:extLst>
              <a:ext uri="{FF2B5EF4-FFF2-40B4-BE49-F238E27FC236}">
                <a16:creationId xmlns:a16="http://schemas.microsoft.com/office/drawing/2014/main" id="{FD30CD36-4A4D-42E8-80E1-DF27F2CEF909}"/>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5">
            <a:extLst>
              <a:ext uri="{FF2B5EF4-FFF2-40B4-BE49-F238E27FC236}">
                <a16:creationId xmlns:a16="http://schemas.microsoft.com/office/drawing/2014/main" id="{F3DC85AD-87BC-4CA2-8C92-06C31EB62623}"/>
              </a:ext>
            </a:extLst>
          </p:cNvPr>
          <p:cNvSpPr>
            <a:spLocks noGrp="1"/>
          </p:cNvSpPr>
          <p:nvPr>
            <p:ph type="sldNum" sz="quarter" idx="12"/>
          </p:nvPr>
        </p:nvSpPr>
        <p:spPr/>
        <p:txBody>
          <a:bodyPr/>
          <a:lstStyle>
            <a:lvl1pPr>
              <a:defRPr/>
            </a:lvl1pPr>
          </a:lstStyle>
          <a:p>
            <a:pPr>
              <a:defRPr/>
            </a:pPr>
            <a:fld id="{5C95995B-7717-4A5D-AA42-4D11A10E95B6}" type="slidenum">
              <a:rPr lang="pl-PL" altLang="pl-PL"/>
              <a:pPr>
                <a:defRPr/>
              </a:pPr>
              <a:t>‹#›</a:t>
            </a:fld>
            <a:endParaRPr lang="pl-PL" altLang="pl-PL"/>
          </a:p>
        </p:txBody>
      </p:sp>
    </p:spTree>
    <p:extLst>
      <p:ext uri="{BB962C8B-B14F-4D97-AF65-F5344CB8AC3E}">
        <p14:creationId xmlns:p14="http://schemas.microsoft.com/office/powerpoint/2010/main" val="247877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a:ext uri="{FF2B5EF4-FFF2-40B4-BE49-F238E27FC236}">
                <a16:creationId xmlns:a16="http://schemas.microsoft.com/office/drawing/2014/main" id="{5B160165-89FD-41E0-9124-9C2E77FB9AD4}"/>
              </a:ext>
            </a:extLst>
          </p:cNvPr>
          <p:cNvSpPr>
            <a:spLocks noGrp="1"/>
          </p:cNvSpPr>
          <p:nvPr>
            <p:ph type="dt" sz="half" idx="10"/>
          </p:nvPr>
        </p:nvSpPr>
        <p:spPr/>
        <p:txBody>
          <a:bodyPr/>
          <a:lstStyle>
            <a:lvl1pPr>
              <a:defRPr/>
            </a:lvl1pPr>
          </a:lstStyle>
          <a:p>
            <a:pPr>
              <a:defRPr/>
            </a:pPr>
            <a:fld id="{B88FE514-803E-486B-B07F-D72C8CBFE1A4}" type="datetimeFigureOut">
              <a:rPr lang="pl-PL"/>
              <a:pPr>
                <a:defRPr/>
              </a:pPr>
              <a:t>29.10.2022</a:t>
            </a:fld>
            <a:endParaRPr lang="pl-PL"/>
          </a:p>
        </p:txBody>
      </p:sp>
      <p:sp>
        <p:nvSpPr>
          <p:cNvPr id="4" name="Symbol zastępczy stopki 4">
            <a:extLst>
              <a:ext uri="{FF2B5EF4-FFF2-40B4-BE49-F238E27FC236}">
                <a16:creationId xmlns:a16="http://schemas.microsoft.com/office/drawing/2014/main" id="{23125323-B540-45D8-B1E7-EDED5EE5BEDE}"/>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5">
            <a:extLst>
              <a:ext uri="{FF2B5EF4-FFF2-40B4-BE49-F238E27FC236}">
                <a16:creationId xmlns:a16="http://schemas.microsoft.com/office/drawing/2014/main" id="{360C57E0-35EF-4C6F-91D9-9385D4D21F02}"/>
              </a:ext>
            </a:extLst>
          </p:cNvPr>
          <p:cNvSpPr>
            <a:spLocks noGrp="1"/>
          </p:cNvSpPr>
          <p:nvPr>
            <p:ph type="sldNum" sz="quarter" idx="12"/>
          </p:nvPr>
        </p:nvSpPr>
        <p:spPr/>
        <p:txBody>
          <a:bodyPr/>
          <a:lstStyle>
            <a:lvl1pPr>
              <a:defRPr/>
            </a:lvl1pPr>
          </a:lstStyle>
          <a:p>
            <a:pPr>
              <a:defRPr/>
            </a:pPr>
            <a:fld id="{BB3CDBBD-4200-46A5-BDBE-C658875F60C7}" type="slidenum">
              <a:rPr lang="pl-PL" altLang="pl-PL"/>
              <a:pPr>
                <a:defRPr/>
              </a:pPr>
              <a:t>‹#›</a:t>
            </a:fld>
            <a:endParaRPr lang="pl-PL" altLang="pl-PL"/>
          </a:p>
        </p:txBody>
      </p:sp>
    </p:spTree>
    <p:extLst>
      <p:ext uri="{BB962C8B-B14F-4D97-AF65-F5344CB8AC3E}">
        <p14:creationId xmlns:p14="http://schemas.microsoft.com/office/powerpoint/2010/main" val="373255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C393FA72-6F0B-4E16-87C7-6E6DA5C6B8C0}"/>
              </a:ext>
            </a:extLst>
          </p:cNvPr>
          <p:cNvSpPr>
            <a:spLocks noGrp="1"/>
          </p:cNvSpPr>
          <p:nvPr>
            <p:ph type="dt" sz="half" idx="10"/>
          </p:nvPr>
        </p:nvSpPr>
        <p:spPr/>
        <p:txBody>
          <a:bodyPr/>
          <a:lstStyle>
            <a:lvl1pPr>
              <a:defRPr/>
            </a:lvl1pPr>
          </a:lstStyle>
          <a:p>
            <a:pPr>
              <a:defRPr/>
            </a:pPr>
            <a:fld id="{E49B12E4-1EC0-4CBF-B4CD-CA6DE8DE21B0}" type="datetimeFigureOut">
              <a:rPr lang="pl-PL"/>
              <a:pPr>
                <a:defRPr/>
              </a:pPr>
              <a:t>29.10.2022</a:t>
            </a:fld>
            <a:endParaRPr lang="pl-PL"/>
          </a:p>
        </p:txBody>
      </p:sp>
      <p:sp>
        <p:nvSpPr>
          <p:cNvPr id="3" name="Symbol zastępczy stopki 4">
            <a:extLst>
              <a:ext uri="{FF2B5EF4-FFF2-40B4-BE49-F238E27FC236}">
                <a16:creationId xmlns:a16="http://schemas.microsoft.com/office/drawing/2014/main" id="{63247FE6-DCF6-4E59-906D-4E909ED60642}"/>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5">
            <a:extLst>
              <a:ext uri="{FF2B5EF4-FFF2-40B4-BE49-F238E27FC236}">
                <a16:creationId xmlns:a16="http://schemas.microsoft.com/office/drawing/2014/main" id="{98FCBF66-997E-4846-984B-089A63E8018D}"/>
              </a:ext>
            </a:extLst>
          </p:cNvPr>
          <p:cNvSpPr>
            <a:spLocks noGrp="1"/>
          </p:cNvSpPr>
          <p:nvPr>
            <p:ph type="sldNum" sz="quarter" idx="12"/>
          </p:nvPr>
        </p:nvSpPr>
        <p:spPr/>
        <p:txBody>
          <a:bodyPr/>
          <a:lstStyle>
            <a:lvl1pPr>
              <a:defRPr/>
            </a:lvl1pPr>
          </a:lstStyle>
          <a:p>
            <a:pPr>
              <a:defRPr/>
            </a:pPr>
            <a:fld id="{0FAF0A5B-4CFB-4293-B948-98ADFD4E5E7A}" type="slidenum">
              <a:rPr lang="pl-PL" altLang="pl-PL"/>
              <a:pPr>
                <a:defRPr/>
              </a:pPr>
              <a:t>‹#›</a:t>
            </a:fld>
            <a:endParaRPr lang="pl-PL" altLang="pl-PL"/>
          </a:p>
        </p:txBody>
      </p:sp>
    </p:spTree>
    <p:extLst>
      <p:ext uri="{BB962C8B-B14F-4D97-AF65-F5344CB8AC3E}">
        <p14:creationId xmlns:p14="http://schemas.microsoft.com/office/powerpoint/2010/main" val="2250904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ACF62253-C06F-4766-9BA7-DC3B73DB0A53}"/>
              </a:ext>
            </a:extLst>
          </p:cNvPr>
          <p:cNvSpPr>
            <a:spLocks noGrp="1"/>
          </p:cNvSpPr>
          <p:nvPr>
            <p:ph type="dt" sz="half" idx="10"/>
          </p:nvPr>
        </p:nvSpPr>
        <p:spPr/>
        <p:txBody>
          <a:bodyPr/>
          <a:lstStyle>
            <a:lvl1pPr>
              <a:defRPr/>
            </a:lvl1pPr>
          </a:lstStyle>
          <a:p>
            <a:pPr>
              <a:defRPr/>
            </a:pPr>
            <a:fld id="{78349D10-884C-4876-AE1D-0FB60282FF64}" type="datetimeFigureOut">
              <a:rPr lang="pl-PL"/>
              <a:pPr>
                <a:defRPr/>
              </a:pPr>
              <a:t>29.10.2022</a:t>
            </a:fld>
            <a:endParaRPr lang="pl-PL"/>
          </a:p>
        </p:txBody>
      </p:sp>
      <p:sp>
        <p:nvSpPr>
          <p:cNvPr id="6" name="Symbol zastępczy stopki 4">
            <a:extLst>
              <a:ext uri="{FF2B5EF4-FFF2-40B4-BE49-F238E27FC236}">
                <a16:creationId xmlns:a16="http://schemas.microsoft.com/office/drawing/2014/main" id="{27E0912C-DD1D-45DC-BB57-55C119C6B4F1}"/>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193729EE-0C83-4424-9DC5-C3FFD64F65B6}"/>
              </a:ext>
            </a:extLst>
          </p:cNvPr>
          <p:cNvSpPr>
            <a:spLocks noGrp="1"/>
          </p:cNvSpPr>
          <p:nvPr>
            <p:ph type="sldNum" sz="quarter" idx="12"/>
          </p:nvPr>
        </p:nvSpPr>
        <p:spPr/>
        <p:txBody>
          <a:bodyPr/>
          <a:lstStyle>
            <a:lvl1pPr>
              <a:defRPr/>
            </a:lvl1pPr>
          </a:lstStyle>
          <a:p>
            <a:pPr>
              <a:defRPr/>
            </a:pPr>
            <a:fld id="{FA3BA2B5-5C33-4200-9C4C-0D97DBEF4C16}" type="slidenum">
              <a:rPr lang="pl-PL" altLang="pl-PL"/>
              <a:pPr>
                <a:defRPr/>
              </a:pPr>
              <a:t>‹#›</a:t>
            </a:fld>
            <a:endParaRPr lang="pl-PL" altLang="pl-PL"/>
          </a:p>
        </p:txBody>
      </p:sp>
    </p:spTree>
    <p:extLst>
      <p:ext uri="{BB962C8B-B14F-4D97-AF65-F5344CB8AC3E}">
        <p14:creationId xmlns:p14="http://schemas.microsoft.com/office/powerpoint/2010/main" val="215108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8D1C06FE-B063-4C49-9A97-E2466CE00B1B}"/>
              </a:ext>
            </a:extLst>
          </p:cNvPr>
          <p:cNvSpPr>
            <a:spLocks noGrp="1"/>
          </p:cNvSpPr>
          <p:nvPr>
            <p:ph type="dt" sz="half" idx="10"/>
          </p:nvPr>
        </p:nvSpPr>
        <p:spPr/>
        <p:txBody>
          <a:bodyPr/>
          <a:lstStyle>
            <a:lvl1pPr>
              <a:defRPr/>
            </a:lvl1pPr>
          </a:lstStyle>
          <a:p>
            <a:pPr>
              <a:defRPr/>
            </a:pPr>
            <a:fld id="{73D6B2A9-7F0A-41C3-9E40-B2DF42350694}" type="datetimeFigureOut">
              <a:rPr lang="pl-PL"/>
              <a:pPr>
                <a:defRPr/>
              </a:pPr>
              <a:t>29.10.2022</a:t>
            </a:fld>
            <a:endParaRPr lang="pl-PL"/>
          </a:p>
        </p:txBody>
      </p:sp>
      <p:sp>
        <p:nvSpPr>
          <p:cNvPr id="6" name="Symbol zastępczy stopki 4">
            <a:extLst>
              <a:ext uri="{FF2B5EF4-FFF2-40B4-BE49-F238E27FC236}">
                <a16:creationId xmlns:a16="http://schemas.microsoft.com/office/drawing/2014/main" id="{F5BF8D9D-471C-463C-998D-831F2FF54E70}"/>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0E188DC6-665D-4958-B1E5-E6688F82608C}"/>
              </a:ext>
            </a:extLst>
          </p:cNvPr>
          <p:cNvSpPr>
            <a:spLocks noGrp="1"/>
          </p:cNvSpPr>
          <p:nvPr>
            <p:ph type="sldNum" sz="quarter" idx="12"/>
          </p:nvPr>
        </p:nvSpPr>
        <p:spPr/>
        <p:txBody>
          <a:bodyPr/>
          <a:lstStyle>
            <a:lvl1pPr>
              <a:defRPr/>
            </a:lvl1pPr>
          </a:lstStyle>
          <a:p>
            <a:pPr>
              <a:defRPr/>
            </a:pPr>
            <a:fld id="{4B85CA13-E374-4D2C-B522-434D9CB2B7E9}" type="slidenum">
              <a:rPr lang="pl-PL" altLang="pl-PL"/>
              <a:pPr>
                <a:defRPr/>
              </a:pPr>
              <a:t>‹#›</a:t>
            </a:fld>
            <a:endParaRPr lang="pl-PL" altLang="pl-PL"/>
          </a:p>
        </p:txBody>
      </p:sp>
    </p:spTree>
    <p:extLst>
      <p:ext uri="{BB962C8B-B14F-4D97-AF65-F5344CB8AC3E}">
        <p14:creationId xmlns:p14="http://schemas.microsoft.com/office/powerpoint/2010/main" val="1613715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C49EB600-8D7C-4B29-AD62-14AC5A8BEA6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a:extLst>
              <a:ext uri="{FF2B5EF4-FFF2-40B4-BE49-F238E27FC236}">
                <a16:creationId xmlns:a16="http://schemas.microsoft.com/office/drawing/2014/main" id="{F8491CA4-AFEE-4DE4-8A2F-3D55E98B9E1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a:ext uri="{FF2B5EF4-FFF2-40B4-BE49-F238E27FC236}">
                <a16:creationId xmlns:a16="http://schemas.microsoft.com/office/drawing/2014/main" id="{B4E7FAE3-4EE5-4134-853C-80028E87469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C7E9902-621A-47E2-8781-C5837ABDC08C}" type="datetimeFigureOut">
              <a:rPr lang="pl-PL"/>
              <a:pPr>
                <a:defRPr/>
              </a:pPr>
              <a:t>29.10.2022</a:t>
            </a:fld>
            <a:endParaRPr lang="pl-PL"/>
          </a:p>
        </p:txBody>
      </p:sp>
      <p:sp>
        <p:nvSpPr>
          <p:cNvPr id="5" name="Symbol zastępczy stopki 4">
            <a:extLst>
              <a:ext uri="{FF2B5EF4-FFF2-40B4-BE49-F238E27FC236}">
                <a16:creationId xmlns:a16="http://schemas.microsoft.com/office/drawing/2014/main" id="{DF46882F-5DD9-4B73-A3DE-D90641F44E7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a:extLst>
              <a:ext uri="{FF2B5EF4-FFF2-40B4-BE49-F238E27FC236}">
                <a16:creationId xmlns:a16="http://schemas.microsoft.com/office/drawing/2014/main" id="{78638710-395D-44E3-AC8E-BE756A4EC66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435960D6-1785-43DD-8789-79093ED08BC7}"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3" name="pole tekstowe 2">
            <a:extLst>
              <a:ext uri="{FF2B5EF4-FFF2-40B4-BE49-F238E27FC236}">
                <a16:creationId xmlns:a16="http://schemas.microsoft.com/office/drawing/2014/main" id="{A2AAE899-104D-E883-0619-A7870A0A8491}"/>
              </a:ext>
            </a:extLst>
          </p:cNvPr>
          <p:cNvSpPr txBox="1"/>
          <p:nvPr/>
        </p:nvSpPr>
        <p:spPr>
          <a:xfrm>
            <a:off x="215516" y="764704"/>
            <a:ext cx="8712968" cy="1631216"/>
          </a:xfrm>
          <a:prstGeom prst="rect">
            <a:avLst/>
          </a:prstGeom>
          <a:noFill/>
        </p:spPr>
        <p:txBody>
          <a:bodyPr wrap="square">
            <a:spAutoFit/>
          </a:bodyPr>
          <a:lstStyle/>
          <a:p>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„Coraz bardziej utwierdzam się w przekonaniu, że prawda naukowa, która ze swej natury należy do Prawdy Bożej, może dopomóc filozofii i </a:t>
            </a:r>
            <a:r>
              <a:rPr lang="pl-PL" sz="2000" dirty="0" err="1">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a:t>
            </a:r>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teologii w pełniejszym rozumieniu osoby ludzkiej oraz Bożego Objawienia na temat człowieka – pełnego i doskonałego Objawienia w Jezusie Chrystusie.” </a:t>
            </a:r>
          </a:p>
          <a:p>
            <a:pPr algn="r"/>
            <a:r>
              <a:rPr lang="pl-PL" sz="2000" dirty="0">
                <a:effectLst/>
                <a:latin typeface="Arial" panose="020B0604020202020204" pitchFamily="34" charset="0"/>
                <a:ea typeface="Calibri" panose="020F0502020204030204" pitchFamily="34" charset="0"/>
                <a:cs typeface="Times New Roman" panose="02020603050405020304" pitchFamily="18" charset="0"/>
              </a:rPr>
              <a:t>/św. Jan Paweł II/*</a:t>
            </a:r>
            <a:endParaRPr lang="pl-PL" sz="2000" b="1" dirty="0"/>
          </a:p>
        </p:txBody>
      </p:sp>
      <p:sp>
        <p:nvSpPr>
          <p:cNvPr id="4" name="pole tekstowe 3">
            <a:extLst>
              <a:ext uri="{FF2B5EF4-FFF2-40B4-BE49-F238E27FC236}">
                <a16:creationId xmlns:a16="http://schemas.microsoft.com/office/drawing/2014/main" id="{7D978F0D-FBAF-A6F3-D8AC-72AA012A0AE3}"/>
              </a:ext>
            </a:extLst>
          </p:cNvPr>
          <p:cNvSpPr txBox="1"/>
          <p:nvPr/>
        </p:nvSpPr>
        <p:spPr>
          <a:xfrm>
            <a:off x="123711" y="6495945"/>
            <a:ext cx="9037804" cy="246221"/>
          </a:xfrm>
          <a:prstGeom prst="rect">
            <a:avLst/>
          </a:prstGeom>
          <a:noFill/>
        </p:spPr>
        <p:txBody>
          <a:bodyPr wrap="square">
            <a:spAutoFit/>
          </a:bodyPr>
          <a:lstStyle/>
          <a:p>
            <a:r>
              <a:rPr lang="pl-PL" sz="1000" baseline="30000" dirty="0">
                <a:cs typeface="Times New Roman" panose="02020603050405020304" pitchFamily="18" charset="0"/>
              </a:rPr>
              <a:t>*Prawda, która rządzi światem i kieruje życiem </a:t>
            </a:r>
            <a:r>
              <a:rPr lang="pl-PL" sz="1000" baseline="30000" dirty="0" err="1">
                <a:cs typeface="Times New Roman" panose="02020603050405020304" pitchFamily="18" charset="0"/>
              </a:rPr>
              <a:t>ludzi,Przemówienie</a:t>
            </a:r>
            <a:r>
              <a:rPr lang="pl-PL" sz="1000" baseline="30000" dirty="0">
                <a:cs typeface="Times New Roman" panose="02020603050405020304" pitchFamily="18" charset="0"/>
              </a:rPr>
              <a:t> do Papieskiej Akademii Nauk (10.XI.2003) opoka.org.pl/biblioteka/W/WP/</a:t>
            </a:r>
            <a:r>
              <a:rPr lang="pl-PL" sz="1000" baseline="30000" dirty="0" err="1">
                <a:cs typeface="Times New Roman" panose="02020603050405020304" pitchFamily="18" charset="0"/>
              </a:rPr>
              <a:t>jan_pawel_ii</a:t>
            </a:r>
            <a:r>
              <a:rPr lang="pl-PL" sz="1000" baseline="30000" dirty="0">
                <a:cs typeface="Times New Roman" panose="02020603050405020304" pitchFamily="18" charset="0"/>
              </a:rPr>
              <a:t>/</a:t>
            </a:r>
            <a:r>
              <a:rPr lang="pl-PL" sz="1000" baseline="30000" dirty="0" err="1">
                <a:cs typeface="Times New Roman" panose="02020603050405020304" pitchFamily="18" charset="0"/>
              </a:rPr>
              <a:t>przemowienia</a:t>
            </a:r>
            <a:r>
              <a:rPr lang="pl-PL" sz="1000" baseline="30000" dirty="0">
                <a:cs typeface="Times New Roman" panose="02020603050405020304" pitchFamily="18" charset="0"/>
              </a:rPr>
              <a:t>/pap_akad_nauk_10112003.html</a:t>
            </a:r>
            <a:endParaRPr lang="pl-PL" sz="1000" dirty="0">
              <a:cs typeface="Times New Roman" panose="02020603050405020304" pitchFamily="18" charset="0"/>
            </a:endParaRPr>
          </a:p>
        </p:txBody>
      </p:sp>
    </p:spTree>
    <p:extLst>
      <p:ext uri="{BB962C8B-B14F-4D97-AF65-F5344CB8AC3E}">
        <p14:creationId xmlns:p14="http://schemas.microsoft.com/office/powerpoint/2010/main" val="3542884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Tertulian (ur.160) i pierwotny świat idealny </a:t>
            </a:r>
            <a:endParaRPr lang="pl-PL" altLang="pl-PL" sz="2400" dirty="0"/>
          </a:p>
        </p:txBody>
      </p:sp>
      <p:sp>
        <p:nvSpPr>
          <p:cNvPr id="4" name="pole tekstowe 3">
            <a:extLst>
              <a:ext uri="{FF2B5EF4-FFF2-40B4-BE49-F238E27FC236}">
                <a16:creationId xmlns:a16="http://schemas.microsoft.com/office/drawing/2014/main" id="{E3EEB37B-994B-5705-465A-4BD254C5D8A9}"/>
              </a:ext>
            </a:extLst>
          </p:cNvPr>
          <p:cNvSpPr txBox="1"/>
          <p:nvPr/>
        </p:nvSpPr>
        <p:spPr>
          <a:xfrm>
            <a:off x="107504" y="635547"/>
            <a:ext cx="8748972" cy="4524315"/>
          </a:xfrm>
          <a:prstGeom prst="rect">
            <a:avLst/>
          </a:prstGeom>
          <a:noFill/>
        </p:spPr>
        <p:txBody>
          <a:bodyPr wrap="square">
            <a:spAutoFit/>
          </a:bodyPr>
          <a:lstStyle/>
          <a:p>
            <a:r>
              <a:rPr lang="pl-PL" dirty="0">
                <a:cs typeface="Times New Roman" panose="02020603050405020304" pitchFamily="18" charset="0"/>
              </a:rPr>
              <a:t>W tej koncepcji opis stworzenia jest </a:t>
            </a:r>
            <a:r>
              <a:rPr lang="pl-PL" dirty="0" err="1">
                <a:cs typeface="Times New Roman" panose="02020603050405020304" pitchFamily="18" charset="0"/>
              </a:rPr>
              <a:t>achronologiczny</a:t>
            </a:r>
            <a:r>
              <a:rPr lang="pl-PL" dirty="0">
                <a:cs typeface="Times New Roman" panose="02020603050405020304" pitchFamily="18" charset="0"/>
              </a:rPr>
              <a:t>. W wiecznym, atemporalnym "teraz" Boga, człowiek odpowiedział negatywnie na Bożą miłość – czego konsekwencje mają wpływ na cały zakres Czasoprzestrzeni, od jej „początku” do domniemanego końca.</a:t>
            </a:r>
          </a:p>
          <a:p>
            <a:r>
              <a:rPr lang="pl-PL" dirty="0">
                <a:cs typeface="Times New Roman" panose="02020603050405020304" pitchFamily="18" charset="0"/>
              </a:rPr>
              <a:t>Stworzenie świata, kuszenie Adama, grzech pierworodny, strącenie Lucyfera, dzieło Zbawienia są czymś, co w umyśle Bożym jest „TERAZ”. Stąd pozorne sprzeczności, ponieważ my żyjemy i postrzegamy w czasie.</a:t>
            </a:r>
          </a:p>
          <a:p>
            <a:r>
              <a:rPr lang="pl-PL" dirty="0">
                <a:cs typeface="Times New Roman" panose="02020603050405020304" pitchFamily="18" charset="0"/>
              </a:rPr>
              <a:t>Wydarzenia opisywane w Księdze Rodzaju są </a:t>
            </a:r>
            <a:r>
              <a:rPr lang="pl-PL" dirty="0" err="1">
                <a:cs typeface="Times New Roman" panose="02020603050405020304" pitchFamily="18" charset="0"/>
              </a:rPr>
              <a:t>pozatemporalne</a:t>
            </a:r>
            <a:r>
              <a:rPr lang="pl-PL" dirty="0">
                <a:cs typeface="Times New Roman" panose="02020603050405020304" pitchFamily="18" charset="0"/>
              </a:rPr>
              <a:t>. Nie są „reportażem ze stworzenia, ale są raczej przypowieścią o charakterze teodycei (wyjaśnianie istnienia zła w świecie) mówiącą o relacji Bóg-stworzenie. Relacja ta posługuje się terminologią i pojęciami temporalnym dla dobra przekazu (bo niby jak inaczej można to opowiedzieć?). Nie można argumentu z wymiaru, w którym istnieje czas przenosić do wymiaru bezczasowego.</a:t>
            </a:r>
          </a:p>
          <a:p>
            <a:r>
              <a:rPr lang="pl-PL" dirty="0">
                <a:cs typeface="Times New Roman" panose="02020603050405020304" pitchFamily="18" charset="0"/>
              </a:rPr>
              <a:t>Choć faktycznie człowiek zaistniał po dinozaurach to sama relacja Bóg-stworzenie, w której po stronie stworzenia przedstawiany jest człowiek, jako tego stworzenia korona pojawia się wraz ze stworzeniem, a nie miliardy lat po nim.</a:t>
            </a:r>
          </a:p>
        </p:txBody>
      </p:sp>
      <p:sp>
        <p:nvSpPr>
          <p:cNvPr id="3" name="pole tekstowe 2">
            <a:extLst>
              <a:ext uri="{FF2B5EF4-FFF2-40B4-BE49-F238E27FC236}">
                <a16:creationId xmlns:a16="http://schemas.microsoft.com/office/drawing/2014/main" id="{5516B549-246E-F548-7CFF-50358DD7AABF}"/>
              </a:ext>
            </a:extLst>
          </p:cNvPr>
          <p:cNvSpPr txBox="1"/>
          <p:nvPr/>
        </p:nvSpPr>
        <p:spPr>
          <a:xfrm>
            <a:off x="-47500" y="6475187"/>
            <a:ext cx="8471928" cy="246221"/>
          </a:xfrm>
          <a:prstGeom prst="rect">
            <a:avLst/>
          </a:prstGeom>
          <a:noFill/>
        </p:spPr>
        <p:txBody>
          <a:bodyPr wrap="square">
            <a:spAutoFit/>
          </a:bodyPr>
          <a:lstStyle/>
          <a:p>
            <a:r>
              <a:rPr lang="pl-PL" sz="1000" dirty="0">
                <a:cs typeface="Times New Roman" panose="02020603050405020304" pitchFamily="18" charset="0"/>
              </a:rPr>
              <a:t>Korzystałem tu sporo z uwag osoby o </a:t>
            </a:r>
            <a:r>
              <a:rPr lang="pl-PL" sz="1000" dirty="0" err="1">
                <a:cs typeface="Times New Roman" panose="02020603050405020304" pitchFamily="18" charset="0"/>
              </a:rPr>
              <a:t>nicku</a:t>
            </a:r>
            <a:r>
              <a:rPr lang="pl-PL" sz="1000" dirty="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Miedieval</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man</a:t>
            </a:r>
            <a:endParaRPr lang="pl-PL" sz="1000" dirty="0"/>
          </a:p>
        </p:txBody>
      </p:sp>
    </p:spTree>
    <p:extLst>
      <p:ext uri="{BB962C8B-B14F-4D97-AF65-F5344CB8AC3E}">
        <p14:creationId xmlns:p14="http://schemas.microsoft.com/office/powerpoint/2010/main" val="596710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Tertulian (ur.160) i pierwotny świat idealny </a:t>
            </a:r>
            <a:endParaRPr lang="pl-PL" altLang="pl-PL" sz="2400" dirty="0"/>
          </a:p>
        </p:txBody>
      </p:sp>
      <p:sp>
        <p:nvSpPr>
          <p:cNvPr id="3" name="pole tekstowe 2">
            <a:extLst>
              <a:ext uri="{FF2B5EF4-FFF2-40B4-BE49-F238E27FC236}">
                <a16:creationId xmlns:a16="http://schemas.microsoft.com/office/drawing/2014/main" id="{5516B549-246E-F548-7CFF-50358DD7AABF}"/>
              </a:ext>
            </a:extLst>
          </p:cNvPr>
          <p:cNvSpPr txBox="1"/>
          <p:nvPr/>
        </p:nvSpPr>
        <p:spPr>
          <a:xfrm>
            <a:off x="-21770" y="6602821"/>
            <a:ext cx="8471928" cy="246221"/>
          </a:xfrm>
          <a:prstGeom prst="rect">
            <a:avLst/>
          </a:prstGeom>
          <a:noFill/>
        </p:spPr>
        <p:txBody>
          <a:bodyPr wrap="square">
            <a:spAutoFit/>
          </a:bodyPr>
          <a:lstStyle/>
          <a:p>
            <a:r>
              <a:rPr lang="pl-PL" sz="1000" dirty="0">
                <a:cs typeface="Times New Roman" panose="02020603050405020304" pitchFamily="18" charset="0"/>
              </a:rPr>
              <a:t>Korzystałem tu sporo z uwag osoby o </a:t>
            </a:r>
            <a:r>
              <a:rPr lang="pl-PL" sz="1000" dirty="0" err="1">
                <a:cs typeface="Times New Roman" panose="02020603050405020304" pitchFamily="18" charset="0"/>
              </a:rPr>
              <a:t>nicku</a:t>
            </a:r>
            <a:r>
              <a:rPr lang="pl-PL" sz="1000" dirty="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Miedieval</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man</a:t>
            </a:r>
            <a:endParaRPr lang="pl-PL" sz="1000" dirty="0"/>
          </a:p>
        </p:txBody>
      </p:sp>
      <p:sp>
        <p:nvSpPr>
          <p:cNvPr id="5" name="pole tekstowe 4">
            <a:extLst>
              <a:ext uri="{FF2B5EF4-FFF2-40B4-BE49-F238E27FC236}">
                <a16:creationId xmlns:a16="http://schemas.microsoft.com/office/drawing/2014/main" id="{2EC11D0B-FE4F-8BFF-7356-9E2A84071B52}"/>
              </a:ext>
            </a:extLst>
          </p:cNvPr>
          <p:cNvSpPr txBox="1"/>
          <p:nvPr/>
        </p:nvSpPr>
        <p:spPr>
          <a:xfrm>
            <a:off x="0" y="968489"/>
            <a:ext cx="8820472"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"Wszyscy mieszkańcy ziemi będą oddawać pokłon władcy, każdy, którego imię nie jest zapisane </a:t>
            </a:r>
            <a:r>
              <a:rPr lang="pl-PL" b="1" i="0" dirty="0">
                <a:solidFill>
                  <a:srgbClr val="0000FF"/>
                </a:solidFill>
                <a:effectLst/>
                <a:latin typeface="Roboto" panose="02000000000000000000" pitchFamily="2" charset="0"/>
              </a:rPr>
              <a:t>od założenia świata</a:t>
            </a:r>
            <a:r>
              <a:rPr lang="pl-PL" b="0" i="0" dirty="0">
                <a:solidFill>
                  <a:srgbClr val="0000FF"/>
                </a:solidFill>
                <a:effectLst/>
                <a:latin typeface="Roboto" panose="02000000000000000000" pitchFamily="2" charset="0"/>
              </a:rPr>
              <a:t> w księdze życia </a:t>
            </a:r>
            <a:r>
              <a:rPr lang="pl-PL" b="1" i="0" dirty="0">
                <a:solidFill>
                  <a:srgbClr val="0000FF"/>
                </a:solidFill>
                <a:effectLst/>
                <a:latin typeface="Roboto" panose="02000000000000000000" pitchFamily="2" charset="0"/>
              </a:rPr>
              <a:t>zabitego</a:t>
            </a:r>
            <a:r>
              <a:rPr lang="pl-PL" b="0" i="0" dirty="0">
                <a:solidFill>
                  <a:srgbClr val="0000FF"/>
                </a:solidFill>
                <a:effectLst/>
                <a:latin typeface="Roboto" panose="02000000000000000000" pitchFamily="2" charset="0"/>
              </a:rPr>
              <a:t> Baranka.”</a:t>
            </a:r>
            <a:r>
              <a:rPr lang="pl-PL" b="0" i="0" dirty="0">
                <a:solidFill>
                  <a:srgbClr val="000000"/>
                </a:solidFill>
                <a:effectLst/>
                <a:latin typeface="Roboto" panose="02000000000000000000" pitchFamily="2" charset="0"/>
              </a:rPr>
              <a:t>/</a:t>
            </a:r>
            <a:r>
              <a:rPr lang="pl-PL" b="1" i="0" dirty="0" err="1">
                <a:solidFill>
                  <a:srgbClr val="000000"/>
                </a:solidFill>
                <a:effectLst/>
                <a:latin typeface="Roboto" panose="02000000000000000000" pitchFamily="2" charset="0"/>
              </a:rPr>
              <a:t>Ap</a:t>
            </a:r>
            <a:r>
              <a:rPr lang="pl-PL" b="1" i="0" dirty="0">
                <a:solidFill>
                  <a:srgbClr val="000000"/>
                </a:solidFill>
                <a:effectLst/>
                <a:latin typeface="Roboto" panose="02000000000000000000" pitchFamily="2" charset="0"/>
              </a:rPr>
              <a:t> 13:8 BT5/</a:t>
            </a:r>
            <a:endParaRPr lang="pl-PL" dirty="0"/>
          </a:p>
        </p:txBody>
      </p:sp>
      <p:sp>
        <p:nvSpPr>
          <p:cNvPr id="9" name="pole tekstowe 8">
            <a:extLst>
              <a:ext uri="{FF2B5EF4-FFF2-40B4-BE49-F238E27FC236}">
                <a16:creationId xmlns:a16="http://schemas.microsoft.com/office/drawing/2014/main" id="{98557C08-9DAA-9D57-6522-16913FA629F8}"/>
              </a:ext>
            </a:extLst>
          </p:cNvPr>
          <p:cNvSpPr txBox="1"/>
          <p:nvPr/>
        </p:nvSpPr>
        <p:spPr>
          <a:xfrm>
            <a:off x="-47500" y="611520"/>
            <a:ext cx="4619500" cy="369332"/>
          </a:xfrm>
          <a:prstGeom prst="rect">
            <a:avLst/>
          </a:prstGeom>
          <a:noFill/>
        </p:spPr>
        <p:txBody>
          <a:bodyPr wrap="square">
            <a:spAutoFit/>
          </a:bodyPr>
          <a:lstStyle/>
          <a:p>
            <a:r>
              <a:rPr lang="pl-PL" b="0" i="0" dirty="0">
                <a:solidFill>
                  <a:srgbClr val="000000"/>
                </a:solidFill>
                <a:effectLst/>
                <a:latin typeface="Roboto" panose="02000000000000000000" pitchFamily="2" charset="0"/>
              </a:rPr>
              <a:t>Przykład: zwyk</a:t>
            </a:r>
            <a:r>
              <a:rPr lang="pl-PL" dirty="0">
                <a:solidFill>
                  <a:srgbClr val="000000"/>
                </a:solidFill>
                <a:latin typeface="Roboto" panose="02000000000000000000" pitchFamily="2" charset="0"/>
              </a:rPr>
              <a:t>le tłumaczymy:</a:t>
            </a:r>
            <a:endParaRPr lang="pl-PL" dirty="0"/>
          </a:p>
        </p:txBody>
      </p:sp>
      <p:sp>
        <p:nvSpPr>
          <p:cNvPr id="11" name="pole tekstowe 10">
            <a:extLst>
              <a:ext uri="{FF2B5EF4-FFF2-40B4-BE49-F238E27FC236}">
                <a16:creationId xmlns:a16="http://schemas.microsoft.com/office/drawing/2014/main" id="{12FEFABF-82E6-C4F6-925D-41927C2A77B1}"/>
              </a:ext>
            </a:extLst>
          </p:cNvPr>
          <p:cNvSpPr txBox="1"/>
          <p:nvPr/>
        </p:nvSpPr>
        <p:spPr>
          <a:xfrm>
            <a:off x="-47500" y="1539632"/>
            <a:ext cx="8705471" cy="369332"/>
          </a:xfrm>
          <a:prstGeom prst="rect">
            <a:avLst/>
          </a:prstGeom>
          <a:noFill/>
        </p:spPr>
        <p:txBody>
          <a:bodyPr wrap="square">
            <a:spAutoFit/>
          </a:bodyPr>
          <a:lstStyle/>
          <a:p>
            <a:r>
              <a:rPr lang="pl-PL" dirty="0">
                <a:solidFill>
                  <a:srgbClr val="000000"/>
                </a:solidFill>
                <a:latin typeface="Roboto" panose="02000000000000000000" pitchFamily="2" charset="0"/>
              </a:rPr>
              <a:t>Jednak dosłowny przekład wspiera wersję atemporalną:</a:t>
            </a:r>
            <a:endParaRPr lang="pl-PL" dirty="0"/>
          </a:p>
        </p:txBody>
      </p:sp>
      <p:sp>
        <p:nvSpPr>
          <p:cNvPr id="13" name="pole tekstowe 12">
            <a:extLst>
              <a:ext uri="{FF2B5EF4-FFF2-40B4-BE49-F238E27FC236}">
                <a16:creationId xmlns:a16="http://schemas.microsoft.com/office/drawing/2014/main" id="{F5A34AFB-847D-BFBE-FD60-D4BA8987EE22}"/>
              </a:ext>
            </a:extLst>
          </p:cNvPr>
          <p:cNvSpPr txBox="1"/>
          <p:nvPr/>
        </p:nvSpPr>
        <p:spPr>
          <a:xfrm>
            <a:off x="-68582" y="1871208"/>
            <a:ext cx="8921496"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„I pokłonią się mu wszyscy, którzy mieszkają na ziemi, każdy, którego imię nie jest wpisane w Zwój życia Baranka </a:t>
            </a:r>
            <a:r>
              <a:rPr lang="pl-PL" b="1" i="0" dirty="0">
                <a:solidFill>
                  <a:srgbClr val="0000FF"/>
                </a:solidFill>
                <a:effectLst/>
                <a:latin typeface="Roboto" panose="02000000000000000000" pitchFamily="2" charset="0"/>
              </a:rPr>
              <a:t>zabitego od założenia świata</a:t>
            </a:r>
            <a:r>
              <a:rPr lang="pl-PL" b="0" i="0" dirty="0">
                <a:solidFill>
                  <a:srgbClr val="0000FF"/>
                </a:solidFill>
                <a:effectLst/>
                <a:latin typeface="Roboto" panose="02000000000000000000" pitchFamily="2" charset="0"/>
              </a:rPr>
              <a:t>.”</a:t>
            </a:r>
            <a:r>
              <a:rPr lang="pl-PL" b="0" i="0" dirty="0">
                <a:solidFill>
                  <a:srgbClr val="000000"/>
                </a:solidFill>
                <a:effectLst/>
                <a:latin typeface="Roboto" panose="02000000000000000000" pitchFamily="2" charset="0"/>
              </a:rPr>
              <a:t>/</a:t>
            </a:r>
            <a:r>
              <a:rPr lang="pl-PL" b="0" i="0" dirty="0" err="1">
                <a:solidFill>
                  <a:srgbClr val="000000"/>
                </a:solidFill>
                <a:effectLst/>
                <a:latin typeface="Roboto" panose="02000000000000000000" pitchFamily="2" charset="0"/>
              </a:rPr>
              <a:t>Ap</a:t>
            </a:r>
            <a:r>
              <a:rPr lang="pl-PL" b="0" i="0" dirty="0">
                <a:solidFill>
                  <a:srgbClr val="000000"/>
                </a:solidFill>
                <a:effectLst/>
                <a:latin typeface="Roboto" panose="02000000000000000000" pitchFamily="2" charset="0"/>
              </a:rPr>
              <a:t> 13.8 DOS/</a:t>
            </a:r>
            <a:endParaRPr lang="pl-PL" dirty="0"/>
          </a:p>
        </p:txBody>
      </p:sp>
      <p:sp>
        <p:nvSpPr>
          <p:cNvPr id="15" name="pole tekstowe 14">
            <a:extLst>
              <a:ext uri="{FF2B5EF4-FFF2-40B4-BE49-F238E27FC236}">
                <a16:creationId xmlns:a16="http://schemas.microsoft.com/office/drawing/2014/main" id="{8F6362DE-0637-A88F-1B83-E119DB9EBF1D}"/>
              </a:ext>
            </a:extLst>
          </p:cNvPr>
          <p:cNvSpPr txBox="1"/>
          <p:nvPr/>
        </p:nvSpPr>
        <p:spPr>
          <a:xfrm>
            <a:off x="10898" y="2480107"/>
            <a:ext cx="9133102" cy="646331"/>
          </a:xfrm>
          <a:prstGeom prst="rect">
            <a:avLst/>
          </a:prstGeom>
          <a:noFill/>
        </p:spPr>
        <p:txBody>
          <a:bodyPr wrap="square">
            <a:spAutoFit/>
          </a:bodyPr>
          <a:lstStyle/>
          <a:p>
            <a:r>
              <a:rPr lang="pl-PL" dirty="0">
                <a:solidFill>
                  <a:srgbClr val="000000"/>
                </a:solidFill>
                <a:latin typeface="Roboto" panose="02000000000000000000" pitchFamily="2" charset="0"/>
              </a:rPr>
              <a:t>Skutki Krzyża rozciągają się w przyszłość i w przeszłość – nikt bowiem nie może być zbawiony bez tej Ofiary.</a:t>
            </a:r>
            <a:endParaRPr lang="pl-PL" dirty="0"/>
          </a:p>
        </p:txBody>
      </p:sp>
      <p:sp>
        <p:nvSpPr>
          <p:cNvPr id="17" name="pole tekstowe 16">
            <a:extLst>
              <a:ext uri="{FF2B5EF4-FFF2-40B4-BE49-F238E27FC236}">
                <a16:creationId xmlns:a16="http://schemas.microsoft.com/office/drawing/2014/main" id="{84100E25-AA5A-BE4A-2B7D-4E7DA72B377D}"/>
              </a:ext>
            </a:extLst>
          </p:cNvPr>
          <p:cNvSpPr txBox="1"/>
          <p:nvPr/>
        </p:nvSpPr>
        <p:spPr>
          <a:xfrm>
            <a:off x="-12098" y="3131979"/>
            <a:ext cx="8921495" cy="1200329"/>
          </a:xfrm>
          <a:prstGeom prst="rect">
            <a:avLst/>
          </a:prstGeom>
          <a:noFill/>
        </p:spPr>
        <p:txBody>
          <a:bodyPr wrap="square">
            <a:spAutoFit/>
          </a:bodyPr>
          <a:lstStyle/>
          <a:p>
            <a:r>
              <a:rPr lang="pl-PL" dirty="0">
                <a:solidFill>
                  <a:srgbClr val="000000"/>
                </a:solidFill>
                <a:latin typeface="Roboto" panose="02000000000000000000" pitchFamily="2" charset="0"/>
              </a:rPr>
              <a:t>Podobnie: Niepokalane Poczęcie było możliwe dzięki antycypacji skutków Krzyża.</a:t>
            </a:r>
          </a:p>
          <a:p>
            <a:r>
              <a:rPr lang="pl-PL" dirty="0">
                <a:solidFill>
                  <a:srgbClr val="000000"/>
                </a:solidFill>
                <a:latin typeface="Roboto" panose="02000000000000000000" pitchFamily="2" charset="0"/>
              </a:rPr>
              <a:t>W Bożej Logice (a więc logice kogoś żyjącego bez ograniczeń czasu i przestrzeni) związek </a:t>
            </a:r>
            <a:r>
              <a:rPr lang="pl-PL" dirty="0" err="1">
                <a:solidFill>
                  <a:srgbClr val="000000"/>
                </a:solidFill>
                <a:latin typeface="Roboto" panose="02000000000000000000" pitchFamily="2" charset="0"/>
              </a:rPr>
              <a:t>przyczynowo-skutkowy</a:t>
            </a:r>
            <a:r>
              <a:rPr lang="pl-PL" dirty="0">
                <a:solidFill>
                  <a:srgbClr val="000000"/>
                </a:solidFill>
                <a:latin typeface="Roboto" panose="02000000000000000000" pitchFamily="2" charset="0"/>
              </a:rPr>
              <a:t> niekoniecznie implikuje zależność czasową (wcześniej-później).</a:t>
            </a:r>
          </a:p>
        </p:txBody>
      </p:sp>
      <p:sp>
        <p:nvSpPr>
          <p:cNvPr id="19" name="pole tekstowe 18">
            <a:extLst>
              <a:ext uri="{FF2B5EF4-FFF2-40B4-BE49-F238E27FC236}">
                <a16:creationId xmlns:a16="http://schemas.microsoft.com/office/drawing/2014/main" id="{FEB662D9-8BA4-717E-A2B0-E7290AD3BC02}"/>
              </a:ext>
            </a:extLst>
          </p:cNvPr>
          <p:cNvSpPr txBox="1"/>
          <p:nvPr/>
        </p:nvSpPr>
        <p:spPr>
          <a:xfrm>
            <a:off x="0" y="4294497"/>
            <a:ext cx="8909397" cy="2308324"/>
          </a:xfrm>
          <a:prstGeom prst="rect">
            <a:avLst/>
          </a:prstGeom>
          <a:noFill/>
        </p:spPr>
        <p:txBody>
          <a:bodyPr wrap="square">
            <a:spAutoFit/>
          </a:bodyPr>
          <a:lstStyle/>
          <a:p>
            <a:r>
              <a:rPr lang="pl-PL" dirty="0">
                <a:solidFill>
                  <a:srgbClr val="000000"/>
                </a:solidFill>
                <a:latin typeface="Roboto" panose="02000000000000000000" pitchFamily="2" charset="0"/>
              </a:rPr>
              <a:t>Podobnie: KIEDY szatan był :Niosącym Światło? Jest duchem doskonałym – nie mógł zmienić swojej decyzji w czasie. </a:t>
            </a:r>
          </a:p>
          <a:p>
            <a:r>
              <a:rPr lang="pl-PL" dirty="0">
                <a:solidFill>
                  <a:srgbClr val="000000"/>
                </a:solidFill>
                <a:latin typeface="Roboto" panose="02000000000000000000" pitchFamily="2" charset="0"/>
              </a:rPr>
              <a:t>Grzech dzieje się poza czasem (a raczej pewnym sensie w każdym czasie, naraz dla każdego z nas. Tak jak Chrystus na Górze Tabor znalazł się w jednym "teraz" z Mojżeszem i Eliaszem.</a:t>
            </a:r>
          </a:p>
          <a:p>
            <a:r>
              <a:rPr lang="pl-PL" dirty="0">
                <a:solidFill>
                  <a:srgbClr val="000000"/>
                </a:solidFill>
                <a:latin typeface="Roboto" panose="02000000000000000000" pitchFamily="2" charset="0"/>
              </a:rPr>
              <a:t>Rosyjski teolog Sergiusza </a:t>
            </a:r>
            <a:r>
              <a:rPr lang="pl-PL" dirty="0" err="1">
                <a:solidFill>
                  <a:srgbClr val="000000"/>
                </a:solidFill>
                <a:latin typeface="Roboto" panose="02000000000000000000" pitchFamily="2" charset="0"/>
              </a:rPr>
              <a:t>Bułgakowa</a:t>
            </a:r>
            <a:r>
              <a:rPr lang="pl-PL" dirty="0">
                <a:solidFill>
                  <a:srgbClr val="000000"/>
                </a:solidFill>
                <a:latin typeface="Roboto" panose="02000000000000000000" pitchFamily="2" charset="0"/>
              </a:rPr>
              <a:t> (1871-1944) twierdzi, że upadek Adama miał miejsce w innym porządku świata, istniejącym jeszcze przed pojawieniem się czasu (co prawda określenie „przed” nie ma tu specjalnego sensu).</a:t>
            </a:r>
          </a:p>
        </p:txBody>
      </p:sp>
    </p:spTree>
    <p:extLst>
      <p:ext uri="{BB962C8B-B14F-4D97-AF65-F5344CB8AC3E}">
        <p14:creationId xmlns:p14="http://schemas.microsoft.com/office/powerpoint/2010/main" val="191927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Tertulian (ur.160) i pierwotny świat idealny </a:t>
            </a:r>
            <a:endParaRPr lang="pl-PL" altLang="pl-PL" sz="2400" dirty="0"/>
          </a:p>
        </p:txBody>
      </p:sp>
      <p:sp>
        <p:nvSpPr>
          <p:cNvPr id="3" name="pole tekstowe 2">
            <a:extLst>
              <a:ext uri="{FF2B5EF4-FFF2-40B4-BE49-F238E27FC236}">
                <a16:creationId xmlns:a16="http://schemas.microsoft.com/office/drawing/2014/main" id="{5516B549-246E-F548-7CFF-50358DD7AABF}"/>
              </a:ext>
            </a:extLst>
          </p:cNvPr>
          <p:cNvSpPr txBox="1"/>
          <p:nvPr/>
        </p:nvSpPr>
        <p:spPr>
          <a:xfrm>
            <a:off x="-21770" y="6602821"/>
            <a:ext cx="8471928" cy="246221"/>
          </a:xfrm>
          <a:prstGeom prst="rect">
            <a:avLst/>
          </a:prstGeom>
          <a:noFill/>
        </p:spPr>
        <p:txBody>
          <a:bodyPr wrap="square">
            <a:spAutoFit/>
          </a:bodyPr>
          <a:lstStyle/>
          <a:p>
            <a:r>
              <a:rPr lang="pl-PL" sz="1000" dirty="0">
                <a:cs typeface="Times New Roman" panose="02020603050405020304" pitchFamily="18" charset="0"/>
              </a:rPr>
              <a:t>Korzystałem tu sporo z uwag osoby o </a:t>
            </a:r>
            <a:r>
              <a:rPr lang="pl-PL" sz="1000" dirty="0" err="1">
                <a:cs typeface="Times New Roman" panose="02020603050405020304" pitchFamily="18" charset="0"/>
              </a:rPr>
              <a:t>nicku</a:t>
            </a:r>
            <a:r>
              <a:rPr lang="pl-PL" sz="1000" dirty="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Miedieval</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man</a:t>
            </a:r>
            <a:endParaRPr lang="pl-PL" sz="1000" dirty="0"/>
          </a:p>
        </p:txBody>
      </p:sp>
      <p:sp>
        <p:nvSpPr>
          <p:cNvPr id="5" name="pole tekstowe 4">
            <a:extLst>
              <a:ext uri="{FF2B5EF4-FFF2-40B4-BE49-F238E27FC236}">
                <a16:creationId xmlns:a16="http://schemas.microsoft.com/office/drawing/2014/main" id="{2EC11D0B-FE4F-8BFF-7356-9E2A84071B52}"/>
              </a:ext>
            </a:extLst>
          </p:cNvPr>
          <p:cNvSpPr txBox="1"/>
          <p:nvPr/>
        </p:nvSpPr>
        <p:spPr>
          <a:xfrm>
            <a:off x="0" y="968489"/>
            <a:ext cx="8820472"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"Wszyscy mieszkańcy ziemi będą oddawać pokłon władcy, każdy, którego imię nie jest zapisane </a:t>
            </a:r>
            <a:r>
              <a:rPr lang="pl-PL" b="1" i="0" dirty="0">
                <a:solidFill>
                  <a:srgbClr val="0000FF"/>
                </a:solidFill>
                <a:effectLst/>
                <a:latin typeface="Roboto" panose="02000000000000000000" pitchFamily="2" charset="0"/>
              </a:rPr>
              <a:t>od założenia świata</a:t>
            </a:r>
            <a:r>
              <a:rPr lang="pl-PL" b="0" i="0" dirty="0">
                <a:solidFill>
                  <a:srgbClr val="0000FF"/>
                </a:solidFill>
                <a:effectLst/>
                <a:latin typeface="Roboto" panose="02000000000000000000" pitchFamily="2" charset="0"/>
              </a:rPr>
              <a:t> w księdze życia </a:t>
            </a:r>
            <a:r>
              <a:rPr lang="pl-PL" b="1" i="0" dirty="0">
                <a:solidFill>
                  <a:srgbClr val="0000FF"/>
                </a:solidFill>
                <a:effectLst/>
                <a:latin typeface="Roboto" panose="02000000000000000000" pitchFamily="2" charset="0"/>
              </a:rPr>
              <a:t>zabitego</a:t>
            </a:r>
            <a:r>
              <a:rPr lang="pl-PL" b="0" i="0" dirty="0">
                <a:solidFill>
                  <a:srgbClr val="0000FF"/>
                </a:solidFill>
                <a:effectLst/>
                <a:latin typeface="Roboto" panose="02000000000000000000" pitchFamily="2" charset="0"/>
              </a:rPr>
              <a:t> Baranka.”</a:t>
            </a:r>
            <a:r>
              <a:rPr lang="pl-PL" b="0" i="0" dirty="0">
                <a:solidFill>
                  <a:srgbClr val="000000"/>
                </a:solidFill>
                <a:effectLst/>
                <a:latin typeface="Roboto" panose="02000000000000000000" pitchFamily="2" charset="0"/>
              </a:rPr>
              <a:t>/</a:t>
            </a:r>
            <a:r>
              <a:rPr lang="pl-PL" b="1" i="0" dirty="0" err="1">
                <a:solidFill>
                  <a:srgbClr val="000000"/>
                </a:solidFill>
                <a:effectLst/>
                <a:latin typeface="Roboto" panose="02000000000000000000" pitchFamily="2" charset="0"/>
              </a:rPr>
              <a:t>Ap</a:t>
            </a:r>
            <a:r>
              <a:rPr lang="pl-PL" b="1" i="0" dirty="0">
                <a:solidFill>
                  <a:srgbClr val="000000"/>
                </a:solidFill>
                <a:effectLst/>
                <a:latin typeface="Roboto" panose="02000000000000000000" pitchFamily="2" charset="0"/>
              </a:rPr>
              <a:t> 13:8 BT5/</a:t>
            </a:r>
            <a:endParaRPr lang="pl-PL" dirty="0"/>
          </a:p>
        </p:txBody>
      </p:sp>
      <p:sp>
        <p:nvSpPr>
          <p:cNvPr id="9" name="pole tekstowe 8">
            <a:extLst>
              <a:ext uri="{FF2B5EF4-FFF2-40B4-BE49-F238E27FC236}">
                <a16:creationId xmlns:a16="http://schemas.microsoft.com/office/drawing/2014/main" id="{98557C08-9DAA-9D57-6522-16913FA629F8}"/>
              </a:ext>
            </a:extLst>
          </p:cNvPr>
          <p:cNvSpPr txBox="1"/>
          <p:nvPr/>
        </p:nvSpPr>
        <p:spPr>
          <a:xfrm>
            <a:off x="-47500" y="611520"/>
            <a:ext cx="4619500" cy="369332"/>
          </a:xfrm>
          <a:prstGeom prst="rect">
            <a:avLst/>
          </a:prstGeom>
          <a:noFill/>
        </p:spPr>
        <p:txBody>
          <a:bodyPr wrap="square">
            <a:spAutoFit/>
          </a:bodyPr>
          <a:lstStyle/>
          <a:p>
            <a:r>
              <a:rPr lang="pl-PL" b="0" i="0" dirty="0">
                <a:solidFill>
                  <a:srgbClr val="000000"/>
                </a:solidFill>
                <a:effectLst/>
                <a:latin typeface="Roboto" panose="02000000000000000000" pitchFamily="2" charset="0"/>
              </a:rPr>
              <a:t>Przykład: zwyk</a:t>
            </a:r>
            <a:r>
              <a:rPr lang="pl-PL" dirty="0">
                <a:solidFill>
                  <a:srgbClr val="000000"/>
                </a:solidFill>
                <a:latin typeface="Roboto" panose="02000000000000000000" pitchFamily="2" charset="0"/>
              </a:rPr>
              <a:t>le tłumaczymy:</a:t>
            </a:r>
            <a:endParaRPr lang="pl-PL" dirty="0"/>
          </a:p>
        </p:txBody>
      </p:sp>
      <p:sp>
        <p:nvSpPr>
          <p:cNvPr id="11" name="pole tekstowe 10">
            <a:extLst>
              <a:ext uri="{FF2B5EF4-FFF2-40B4-BE49-F238E27FC236}">
                <a16:creationId xmlns:a16="http://schemas.microsoft.com/office/drawing/2014/main" id="{12FEFABF-82E6-C4F6-925D-41927C2A77B1}"/>
              </a:ext>
            </a:extLst>
          </p:cNvPr>
          <p:cNvSpPr txBox="1"/>
          <p:nvPr/>
        </p:nvSpPr>
        <p:spPr>
          <a:xfrm>
            <a:off x="-47500" y="1539632"/>
            <a:ext cx="8705471" cy="369332"/>
          </a:xfrm>
          <a:prstGeom prst="rect">
            <a:avLst/>
          </a:prstGeom>
          <a:noFill/>
        </p:spPr>
        <p:txBody>
          <a:bodyPr wrap="square">
            <a:spAutoFit/>
          </a:bodyPr>
          <a:lstStyle/>
          <a:p>
            <a:r>
              <a:rPr lang="pl-PL" dirty="0">
                <a:solidFill>
                  <a:srgbClr val="000000"/>
                </a:solidFill>
                <a:latin typeface="Roboto" panose="02000000000000000000" pitchFamily="2" charset="0"/>
              </a:rPr>
              <a:t>Jednak dosłowny przekład wspiera wersję atemporalną:</a:t>
            </a:r>
            <a:endParaRPr lang="pl-PL" dirty="0"/>
          </a:p>
        </p:txBody>
      </p:sp>
      <p:sp>
        <p:nvSpPr>
          <p:cNvPr id="13" name="pole tekstowe 12">
            <a:extLst>
              <a:ext uri="{FF2B5EF4-FFF2-40B4-BE49-F238E27FC236}">
                <a16:creationId xmlns:a16="http://schemas.microsoft.com/office/drawing/2014/main" id="{F5A34AFB-847D-BFBE-FD60-D4BA8987EE22}"/>
              </a:ext>
            </a:extLst>
          </p:cNvPr>
          <p:cNvSpPr txBox="1"/>
          <p:nvPr/>
        </p:nvSpPr>
        <p:spPr>
          <a:xfrm>
            <a:off x="-68582" y="1871208"/>
            <a:ext cx="8921496"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„I pokłonią się mu wszyscy, którzy mieszkają na ziemi, każdy, którego imię nie jest wpisane w Zwój życia Baranka </a:t>
            </a:r>
            <a:r>
              <a:rPr lang="pl-PL" b="1" i="0" dirty="0">
                <a:solidFill>
                  <a:srgbClr val="0000FF"/>
                </a:solidFill>
                <a:effectLst/>
                <a:latin typeface="Roboto" panose="02000000000000000000" pitchFamily="2" charset="0"/>
              </a:rPr>
              <a:t>zabitego od założenia świata</a:t>
            </a:r>
            <a:r>
              <a:rPr lang="pl-PL" b="0" i="0" dirty="0">
                <a:solidFill>
                  <a:srgbClr val="0000FF"/>
                </a:solidFill>
                <a:effectLst/>
                <a:latin typeface="Roboto" panose="02000000000000000000" pitchFamily="2" charset="0"/>
              </a:rPr>
              <a:t>.”</a:t>
            </a:r>
            <a:r>
              <a:rPr lang="pl-PL" b="0" i="0" dirty="0">
                <a:solidFill>
                  <a:srgbClr val="000000"/>
                </a:solidFill>
                <a:effectLst/>
                <a:latin typeface="Roboto" panose="02000000000000000000" pitchFamily="2" charset="0"/>
              </a:rPr>
              <a:t>/</a:t>
            </a:r>
            <a:r>
              <a:rPr lang="pl-PL" b="0" i="0" dirty="0" err="1">
                <a:solidFill>
                  <a:srgbClr val="000000"/>
                </a:solidFill>
                <a:effectLst/>
                <a:latin typeface="Roboto" panose="02000000000000000000" pitchFamily="2" charset="0"/>
              </a:rPr>
              <a:t>Ap</a:t>
            </a:r>
            <a:r>
              <a:rPr lang="pl-PL" b="0" i="0" dirty="0">
                <a:solidFill>
                  <a:srgbClr val="000000"/>
                </a:solidFill>
                <a:effectLst/>
                <a:latin typeface="Roboto" panose="02000000000000000000" pitchFamily="2" charset="0"/>
              </a:rPr>
              <a:t> 13.8 DOS/</a:t>
            </a:r>
            <a:endParaRPr lang="pl-PL" dirty="0"/>
          </a:p>
        </p:txBody>
      </p:sp>
      <p:sp>
        <p:nvSpPr>
          <p:cNvPr id="15" name="pole tekstowe 14">
            <a:extLst>
              <a:ext uri="{FF2B5EF4-FFF2-40B4-BE49-F238E27FC236}">
                <a16:creationId xmlns:a16="http://schemas.microsoft.com/office/drawing/2014/main" id="{8F6362DE-0637-A88F-1B83-E119DB9EBF1D}"/>
              </a:ext>
            </a:extLst>
          </p:cNvPr>
          <p:cNvSpPr txBox="1"/>
          <p:nvPr/>
        </p:nvSpPr>
        <p:spPr>
          <a:xfrm>
            <a:off x="10898" y="2480107"/>
            <a:ext cx="9133102" cy="646331"/>
          </a:xfrm>
          <a:prstGeom prst="rect">
            <a:avLst/>
          </a:prstGeom>
          <a:noFill/>
        </p:spPr>
        <p:txBody>
          <a:bodyPr wrap="square">
            <a:spAutoFit/>
          </a:bodyPr>
          <a:lstStyle/>
          <a:p>
            <a:r>
              <a:rPr lang="pl-PL" dirty="0">
                <a:solidFill>
                  <a:srgbClr val="000000"/>
                </a:solidFill>
                <a:latin typeface="Roboto" panose="02000000000000000000" pitchFamily="2" charset="0"/>
              </a:rPr>
              <a:t>Skutki Krzyża rozciągają się w przyszłość i w przeszłość – nikt bowiem nie może być zbawiony bez tej Ofiary.</a:t>
            </a:r>
            <a:endParaRPr lang="pl-PL" dirty="0"/>
          </a:p>
        </p:txBody>
      </p:sp>
      <p:sp>
        <p:nvSpPr>
          <p:cNvPr id="17" name="pole tekstowe 16">
            <a:extLst>
              <a:ext uri="{FF2B5EF4-FFF2-40B4-BE49-F238E27FC236}">
                <a16:creationId xmlns:a16="http://schemas.microsoft.com/office/drawing/2014/main" id="{84100E25-AA5A-BE4A-2B7D-4E7DA72B377D}"/>
              </a:ext>
            </a:extLst>
          </p:cNvPr>
          <p:cNvSpPr txBox="1"/>
          <p:nvPr/>
        </p:nvSpPr>
        <p:spPr>
          <a:xfrm>
            <a:off x="-12098" y="3131979"/>
            <a:ext cx="8921495" cy="1200329"/>
          </a:xfrm>
          <a:prstGeom prst="rect">
            <a:avLst/>
          </a:prstGeom>
          <a:noFill/>
        </p:spPr>
        <p:txBody>
          <a:bodyPr wrap="square">
            <a:spAutoFit/>
          </a:bodyPr>
          <a:lstStyle/>
          <a:p>
            <a:r>
              <a:rPr lang="pl-PL" dirty="0">
                <a:solidFill>
                  <a:srgbClr val="000000"/>
                </a:solidFill>
                <a:latin typeface="Roboto" panose="02000000000000000000" pitchFamily="2" charset="0"/>
              </a:rPr>
              <a:t>Podobnie: Niepokalane Poczęcie było możliwe dzięki antycypacji skutków Krzyża.</a:t>
            </a:r>
          </a:p>
          <a:p>
            <a:r>
              <a:rPr lang="pl-PL" dirty="0">
                <a:solidFill>
                  <a:srgbClr val="000000"/>
                </a:solidFill>
                <a:latin typeface="Roboto" panose="02000000000000000000" pitchFamily="2" charset="0"/>
              </a:rPr>
              <a:t>W Bożej Logice (a więc logice kogoś żyjącego bez ograniczeń czasu i przestrzeni) związek </a:t>
            </a:r>
            <a:r>
              <a:rPr lang="pl-PL" dirty="0" err="1">
                <a:solidFill>
                  <a:srgbClr val="000000"/>
                </a:solidFill>
                <a:latin typeface="Roboto" panose="02000000000000000000" pitchFamily="2" charset="0"/>
              </a:rPr>
              <a:t>przyczynowo-skutkowy</a:t>
            </a:r>
            <a:r>
              <a:rPr lang="pl-PL" dirty="0">
                <a:solidFill>
                  <a:srgbClr val="000000"/>
                </a:solidFill>
                <a:latin typeface="Roboto" panose="02000000000000000000" pitchFamily="2" charset="0"/>
              </a:rPr>
              <a:t> niekoniecznie implikuje zależność czasową (wcześniej-później).</a:t>
            </a:r>
          </a:p>
        </p:txBody>
      </p:sp>
      <p:sp>
        <p:nvSpPr>
          <p:cNvPr id="19" name="pole tekstowe 18">
            <a:extLst>
              <a:ext uri="{FF2B5EF4-FFF2-40B4-BE49-F238E27FC236}">
                <a16:creationId xmlns:a16="http://schemas.microsoft.com/office/drawing/2014/main" id="{FEB662D9-8BA4-717E-A2B0-E7290AD3BC02}"/>
              </a:ext>
            </a:extLst>
          </p:cNvPr>
          <p:cNvSpPr txBox="1"/>
          <p:nvPr/>
        </p:nvSpPr>
        <p:spPr>
          <a:xfrm>
            <a:off x="0" y="4294497"/>
            <a:ext cx="8909397" cy="2308324"/>
          </a:xfrm>
          <a:prstGeom prst="rect">
            <a:avLst/>
          </a:prstGeom>
          <a:noFill/>
        </p:spPr>
        <p:txBody>
          <a:bodyPr wrap="square">
            <a:spAutoFit/>
          </a:bodyPr>
          <a:lstStyle/>
          <a:p>
            <a:r>
              <a:rPr lang="pl-PL" dirty="0">
                <a:solidFill>
                  <a:srgbClr val="000000"/>
                </a:solidFill>
                <a:latin typeface="Roboto" panose="02000000000000000000" pitchFamily="2" charset="0"/>
              </a:rPr>
              <a:t>Podobnie: KIEDY szatan był :Niosącym Światło? Jest duchem doskonałym – nie mógł zmienić swojej decyzji w czasie. </a:t>
            </a:r>
          </a:p>
          <a:p>
            <a:r>
              <a:rPr lang="pl-PL" dirty="0">
                <a:solidFill>
                  <a:srgbClr val="000000"/>
                </a:solidFill>
                <a:latin typeface="Roboto" panose="02000000000000000000" pitchFamily="2" charset="0"/>
              </a:rPr>
              <a:t>Grzech dzieje się poza czasem (a raczej pewnym sensie w każdym czasie, naraz dla każdego z nas. Tak jak Chrystus na Górze Tabor znalazł się w jednym "teraz" z Mojżeszem i Eliaszem.</a:t>
            </a:r>
          </a:p>
          <a:p>
            <a:r>
              <a:rPr lang="pl-PL" dirty="0">
                <a:solidFill>
                  <a:srgbClr val="000000"/>
                </a:solidFill>
                <a:latin typeface="Roboto" panose="02000000000000000000" pitchFamily="2" charset="0"/>
              </a:rPr>
              <a:t>Rosyjski teolog Sergiusza </a:t>
            </a:r>
            <a:r>
              <a:rPr lang="pl-PL" dirty="0" err="1">
                <a:solidFill>
                  <a:srgbClr val="000000"/>
                </a:solidFill>
                <a:latin typeface="Roboto" panose="02000000000000000000" pitchFamily="2" charset="0"/>
              </a:rPr>
              <a:t>Bułgakowa</a:t>
            </a:r>
            <a:r>
              <a:rPr lang="pl-PL" dirty="0">
                <a:solidFill>
                  <a:srgbClr val="000000"/>
                </a:solidFill>
                <a:latin typeface="Roboto" panose="02000000000000000000" pitchFamily="2" charset="0"/>
              </a:rPr>
              <a:t> (1871-1944) twierdzi, że upadek Adama miał miejsce w innym porządku świata, istniejącym jeszcze przed pojawieniem się czasu (co prawda określenie „przed” nie ma tu specjalnego sensu).</a:t>
            </a:r>
          </a:p>
        </p:txBody>
      </p:sp>
      <p:sp>
        <p:nvSpPr>
          <p:cNvPr id="21" name="Prostokąt 20">
            <a:extLst>
              <a:ext uri="{FF2B5EF4-FFF2-40B4-BE49-F238E27FC236}">
                <a16:creationId xmlns:a16="http://schemas.microsoft.com/office/drawing/2014/main" id="{7154F7D1-6C41-B364-14B2-8918A447443F}"/>
              </a:ext>
            </a:extLst>
          </p:cNvPr>
          <p:cNvSpPr/>
          <p:nvPr/>
        </p:nvSpPr>
        <p:spPr>
          <a:xfrm>
            <a:off x="337041" y="1830663"/>
            <a:ext cx="8130880" cy="3420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sz="2400" b="1" dirty="0">
              <a:solidFill>
                <a:schemeClr val="bg1">
                  <a:lumMod val="95000"/>
                </a:schemeClr>
              </a:solidFill>
            </a:endParaRPr>
          </a:p>
        </p:txBody>
      </p:sp>
      <p:graphicFrame>
        <p:nvGraphicFramePr>
          <p:cNvPr id="22" name="Obiekt 21">
            <a:extLst>
              <a:ext uri="{FF2B5EF4-FFF2-40B4-BE49-F238E27FC236}">
                <a16:creationId xmlns:a16="http://schemas.microsoft.com/office/drawing/2014/main" id="{E705BED9-6E0B-9B1D-3B35-BF5E5FCBF96B}"/>
              </a:ext>
            </a:extLst>
          </p:cNvPr>
          <p:cNvGraphicFramePr>
            <a:graphicFrameLocks noChangeAspect="1"/>
          </p:cNvGraphicFramePr>
          <p:nvPr/>
        </p:nvGraphicFramePr>
        <p:xfrm>
          <a:off x="703105" y="2185963"/>
          <a:ext cx="7639050" cy="2533650"/>
        </p:xfrm>
        <a:graphic>
          <a:graphicData uri="http://schemas.openxmlformats.org/presentationml/2006/ole">
            <mc:AlternateContent xmlns:mc="http://schemas.openxmlformats.org/markup-compatibility/2006">
              <mc:Choice xmlns:v="urn:schemas-microsoft-com:vml" Requires="v">
                <p:oleObj name="Bitmap Image" r:id="rId3" imgW="7639200" imgH="2533680" progId="PBrush">
                  <p:embed/>
                </p:oleObj>
              </mc:Choice>
              <mc:Fallback>
                <p:oleObj name="Bitmap Image" r:id="rId3" imgW="7639200" imgH="2533680" progId="PBrush">
                  <p:embed/>
                  <p:pic>
                    <p:nvPicPr>
                      <p:cNvPr id="22" name="Obiekt 21">
                        <a:extLst>
                          <a:ext uri="{FF2B5EF4-FFF2-40B4-BE49-F238E27FC236}">
                            <a16:creationId xmlns:a16="http://schemas.microsoft.com/office/drawing/2014/main" id="{E705BED9-6E0B-9B1D-3B35-BF5E5FCBF96B}"/>
                          </a:ext>
                        </a:extLst>
                      </p:cNvPr>
                      <p:cNvPicPr/>
                      <p:nvPr/>
                    </p:nvPicPr>
                    <p:blipFill>
                      <a:blip r:embed="rId4"/>
                      <a:stretch>
                        <a:fillRect/>
                      </a:stretch>
                    </p:blipFill>
                    <p:spPr>
                      <a:xfrm>
                        <a:off x="703105" y="2185963"/>
                        <a:ext cx="7639050" cy="2533650"/>
                      </a:xfrm>
                      <a:prstGeom prst="rect">
                        <a:avLst/>
                      </a:prstGeom>
                    </p:spPr>
                  </p:pic>
                </p:oleObj>
              </mc:Fallback>
            </mc:AlternateContent>
          </a:graphicData>
        </a:graphic>
      </p:graphicFrame>
    </p:spTree>
    <p:extLst>
      <p:ext uri="{BB962C8B-B14F-4D97-AF65-F5344CB8AC3E}">
        <p14:creationId xmlns:p14="http://schemas.microsoft.com/office/powerpoint/2010/main" val="386262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Tertulian (ur.160) i pierwotny świat idealny </a:t>
            </a:r>
            <a:endParaRPr lang="pl-PL" altLang="pl-PL" sz="2400" dirty="0"/>
          </a:p>
        </p:txBody>
      </p:sp>
      <p:sp>
        <p:nvSpPr>
          <p:cNvPr id="3" name="pole tekstowe 2">
            <a:extLst>
              <a:ext uri="{FF2B5EF4-FFF2-40B4-BE49-F238E27FC236}">
                <a16:creationId xmlns:a16="http://schemas.microsoft.com/office/drawing/2014/main" id="{5516B549-246E-F548-7CFF-50358DD7AABF}"/>
              </a:ext>
            </a:extLst>
          </p:cNvPr>
          <p:cNvSpPr txBox="1"/>
          <p:nvPr/>
        </p:nvSpPr>
        <p:spPr>
          <a:xfrm>
            <a:off x="-21770" y="6602821"/>
            <a:ext cx="8471928" cy="246221"/>
          </a:xfrm>
          <a:prstGeom prst="rect">
            <a:avLst/>
          </a:prstGeom>
          <a:noFill/>
        </p:spPr>
        <p:txBody>
          <a:bodyPr wrap="square">
            <a:spAutoFit/>
          </a:bodyPr>
          <a:lstStyle/>
          <a:p>
            <a:r>
              <a:rPr lang="pl-PL" sz="1000" dirty="0">
                <a:cs typeface="Times New Roman" panose="02020603050405020304" pitchFamily="18" charset="0"/>
              </a:rPr>
              <a:t>Korzystałem tu sporo z uwag osoby o </a:t>
            </a:r>
            <a:r>
              <a:rPr lang="pl-PL" sz="1000" dirty="0" err="1">
                <a:cs typeface="Times New Roman" panose="02020603050405020304" pitchFamily="18" charset="0"/>
              </a:rPr>
              <a:t>nicku</a:t>
            </a:r>
            <a:r>
              <a:rPr lang="pl-PL" sz="1000" dirty="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Miedieval</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man</a:t>
            </a:r>
            <a:endParaRPr lang="pl-PL" sz="1000" dirty="0"/>
          </a:p>
        </p:txBody>
      </p:sp>
      <p:sp>
        <p:nvSpPr>
          <p:cNvPr id="5" name="pole tekstowe 4">
            <a:extLst>
              <a:ext uri="{FF2B5EF4-FFF2-40B4-BE49-F238E27FC236}">
                <a16:creationId xmlns:a16="http://schemas.microsoft.com/office/drawing/2014/main" id="{2EC11D0B-FE4F-8BFF-7356-9E2A84071B52}"/>
              </a:ext>
            </a:extLst>
          </p:cNvPr>
          <p:cNvSpPr txBox="1"/>
          <p:nvPr/>
        </p:nvSpPr>
        <p:spPr>
          <a:xfrm>
            <a:off x="0" y="968489"/>
            <a:ext cx="8820472"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"Wszyscy mieszkańcy ziemi będą oddawać pokłon władcy, każdy, którego imię nie jest zapisane </a:t>
            </a:r>
            <a:r>
              <a:rPr lang="pl-PL" b="1" i="0" dirty="0">
                <a:solidFill>
                  <a:srgbClr val="0000FF"/>
                </a:solidFill>
                <a:effectLst/>
                <a:latin typeface="Roboto" panose="02000000000000000000" pitchFamily="2" charset="0"/>
              </a:rPr>
              <a:t>od założenia świata</a:t>
            </a:r>
            <a:r>
              <a:rPr lang="pl-PL" b="0" i="0" dirty="0">
                <a:solidFill>
                  <a:srgbClr val="0000FF"/>
                </a:solidFill>
                <a:effectLst/>
                <a:latin typeface="Roboto" panose="02000000000000000000" pitchFamily="2" charset="0"/>
              </a:rPr>
              <a:t> w księdze życia </a:t>
            </a:r>
            <a:r>
              <a:rPr lang="pl-PL" b="1" i="0" dirty="0">
                <a:solidFill>
                  <a:srgbClr val="0000FF"/>
                </a:solidFill>
                <a:effectLst/>
                <a:latin typeface="Roboto" panose="02000000000000000000" pitchFamily="2" charset="0"/>
              </a:rPr>
              <a:t>zabitego</a:t>
            </a:r>
            <a:r>
              <a:rPr lang="pl-PL" b="0" i="0" dirty="0">
                <a:solidFill>
                  <a:srgbClr val="0000FF"/>
                </a:solidFill>
                <a:effectLst/>
                <a:latin typeface="Roboto" panose="02000000000000000000" pitchFamily="2" charset="0"/>
              </a:rPr>
              <a:t> Baranka.”</a:t>
            </a:r>
            <a:r>
              <a:rPr lang="pl-PL" b="0" i="0" dirty="0">
                <a:solidFill>
                  <a:srgbClr val="000000"/>
                </a:solidFill>
                <a:effectLst/>
                <a:latin typeface="Roboto" panose="02000000000000000000" pitchFamily="2" charset="0"/>
              </a:rPr>
              <a:t>/</a:t>
            </a:r>
            <a:r>
              <a:rPr lang="pl-PL" b="1" i="0" dirty="0" err="1">
                <a:solidFill>
                  <a:srgbClr val="000000"/>
                </a:solidFill>
                <a:effectLst/>
                <a:latin typeface="Roboto" panose="02000000000000000000" pitchFamily="2" charset="0"/>
              </a:rPr>
              <a:t>Ap</a:t>
            </a:r>
            <a:r>
              <a:rPr lang="pl-PL" b="1" i="0" dirty="0">
                <a:solidFill>
                  <a:srgbClr val="000000"/>
                </a:solidFill>
                <a:effectLst/>
                <a:latin typeface="Roboto" panose="02000000000000000000" pitchFamily="2" charset="0"/>
              </a:rPr>
              <a:t> 13:8 BT5/</a:t>
            </a:r>
            <a:endParaRPr lang="pl-PL" dirty="0"/>
          </a:p>
        </p:txBody>
      </p:sp>
      <p:sp>
        <p:nvSpPr>
          <p:cNvPr id="9" name="pole tekstowe 8">
            <a:extLst>
              <a:ext uri="{FF2B5EF4-FFF2-40B4-BE49-F238E27FC236}">
                <a16:creationId xmlns:a16="http://schemas.microsoft.com/office/drawing/2014/main" id="{98557C08-9DAA-9D57-6522-16913FA629F8}"/>
              </a:ext>
            </a:extLst>
          </p:cNvPr>
          <p:cNvSpPr txBox="1"/>
          <p:nvPr/>
        </p:nvSpPr>
        <p:spPr>
          <a:xfrm>
            <a:off x="-47500" y="611520"/>
            <a:ext cx="4619500" cy="369332"/>
          </a:xfrm>
          <a:prstGeom prst="rect">
            <a:avLst/>
          </a:prstGeom>
          <a:noFill/>
        </p:spPr>
        <p:txBody>
          <a:bodyPr wrap="square">
            <a:spAutoFit/>
          </a:bodyPr>
          <a:lstStyle/>
          <a:p>
            <a:r>
              <a:rPr lang="pl-PL" b="0" i="0" dirty="0">
                <a:solidFill>
                  <a:srgbClr val="000000"/>
                </a:solidFill>
                <a:effectLst/>
                <a:latin typeface="Roboto" panose="02000000000000000000" pitchFamily="2" charset="0"/>
              </a:rPr>
              <a:t>Przykład: zwyk</a:t>
            </a:r>
            <a:r>
              <a:rPr lang="pl-PL" dirty="0">
                <a:solidFill>
                  <a:srgbClr val="000000"/>
                </a:solidFill>
                <a:latin typeface="Roboto" panose="02000000000000000000" pitchFamily="2" charset="0"/>
              </a:rPr>
              <a:t>le tłumaczymy:</a:t>
            </a:r>
            <a:endParaRPr lang="pl-PL" dirty="0"/>
          </a:p>
        </p:txBody>
      </p:sp>
      <p:sp>
        <p:nvSpPr>
          <p:cNvPr id="11" name="pole tekstowe 10">
            <a:extLst>
              <a:ext uri="{FF2B5EF4-FFF2-40B4-BE49-F238E27FC236}">
                <a16:creationId xmlns:a16="http://schemas.microsoft.com/office/drawing/2014/main" id="{12FEFABF-82E6-C4F6-925D-41927C2A77B1}"/>
              </a:ext>
            </a:extLst>
          </p:cNvPr>
          <p:cNvSpPr txBox="1"/>
          <p:nvPr/>
        </p:nvSpPr>
        <p:spPr>
          <a:xfrm>
            <a:off x="-47500" y="1539632"/>
            <a:ext cx="8705471" cy="369332"/>
          </a:xfrm>
          <a:prstGeom prst="rect">
            <a:avLst/>
          </a:prstGeom>
          <a:noFill/>
        </p:spPr>
        <p:txBody>
          <a:bodyPr wrap="square">
            <a:spAutoFit/>
          </a:bodyPr>
          <a:lstStyle/>
          <a:p>
            <a:r>
              <a:rPr lang="pl-PL" dirty="0">
                <a:solidFill>
                  <a:srgbClr val="000000"/>
                </a:solidFill>
                <a:latin typeface="Roboto" panose="02000000000000000000" pitchFamily="2" charset="0"/>
              </a:rPr>
              <a:t>Jednak dosłowny przekład wspiera wersję atemporalną:</a:t>
            </a:r>
            <a:endParaRPr lang="pl-PL" dirty="0"/>
          </a:p>
        </p:txBody>
      </p:sp>
      <p:sp>
        <p:nvSpPr>
          <p:cNvPr id="13" name="pole tekstowe 12">
            <a:extLst>
              <a:ext uri="{FF2B5EF4-FFF2-40B4-BE49-F238E27FC236}">
                <a16:creationId xmlns:a16="http://schemas.microsoft.com/office/drawing/2014/main" id="{F5A34AFB-847D-BFBE-FD60-D4BA8987EE22}"/>
              </a:ext>
            </a:extLst>
          </p:cNvPr>
          <p:cNvSpPr txBox="1"/>
          <p:nvPr/>
        </p:nvSpPr>
        <p:spPr>
          <a:xfrm>
            <a:off x="-68582" y="1871208"/>
            <a:ext cx="8921496"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„I pokłonią się mu wszyscy, którzy mieszkają na ziemi, każdy, którego imię nie jest wpisane w Zwój życia Baranka </a:t>
            </a:r>
            <a:r>
              <a:rPr lang="pl-PL" b="1" i="0" dirty="0">
                <a:solidFill>
                  <a:srgbClr val="0000FF"/>
                </a:solidFill>
                <a:effectLst/>
                <a:latin typeface="Roboto" panose="02000000000000000000" pitchFamily="2" charset="0"/>
              </a:rPr>
              <a:t>zabitego od założenia świata</a:t>
            </a:r>
            <a:r>
              <a:rPr lang="pl-PL" b="0" i="0" dirty="0">
                <a:solidFill>
                  <a:srgbClr val="0000FF"/>
                </a:solidFill>
                <a:effectLst/>
                <a:latin typeface="Roboto" panose="02000000000000000000" pitchFamily="2" charset="0"/>
              </a:rPr>
              <a:t>.”</a:t>
            </a:r>
            <a:r>
              <a:rPr lang="pl-PL" b="0" i="0" dirty="0">
                <a:solidFill>
                  <a:srgbClr val="000000"/>
                </a:solidFill>
                <a:effectLst/>
                <a:latin typeface="Roboto" panose="02000000000000000000" pitchFamily="2" charset="0"/>
              </a:rPr>
              <a:t>/</a:t>
            </a:r>
            <a:r>
              <a:rPr lang="pl-PL" b="0" i="0" dirty="0" err="1">
                <a:solidFill>
                  <a:srgbClr val="000000"/>
                </a:solidFill>
                <a:effectLst/>
                <a:latin typeface="Roboto" panose="02000000000000000000" pitchFamily="2" charset="0"/>
              </a:rPr>
              <a:t>Ap</a:t>
            </a:r>
            <a:r>
              <a:rPr lang="pl-PL" b="0" i="0" dirty="0">
                <a:solidFill>
                  <a:srgbClr val="000000"/>
                </a:solidFill>
                <a:effectLst/>
                <a:latin typeface="Roboto" panose="02000000000000000000" pitchFamily="2" charset="0"/>
              </a:rPr>
              <a:t> 13.8 DOS/</a:t>
            </a:r>
            <a:endParaRPr lang="pl-PL" dirty="0"/>
          </a:p>
        </p:txBody>
      </p:sp>
      <p:sp>
        <p:nvSpPr>
          <p:cNvPr id="15" name="pole tekstowe 14">
            <a:extLst>
              <a:ext uri="{FF2B5EF4-FFF2-40B4-BE49-F238E27FC236}">
                <a16:creationId xmlns:a16="http://schemas.microsoft.com/office/drawing/2014/main" id="{8F6362DE-0637-A88F-1B83-E119DB9EBF1D}"/>
              </a:ext>
            </a:extLst>
          </p:cNvPr>
          <p:cNvSpPr txBox="1"/>
          <p:nvPr/>
        </p:nvSpPr>
        <p:spPr>
          <a:xfrm>
            <a:off x="10898" y="2480107"/>
            <a:ext cx="9133102" cy="646331"/>
          </a:xfrm>
          <a:prstGeom prst="rect">
            <a:avLst/>
          </a:prstGeom>
          <a:noFill/>
        </p:spPr>
        <p:txBody>
          <a:bodyPr wrap="square">
            <a:spAutoFit/>
          </a:bodyPr>
          <a:lstStyle/>
          <a:p>
            <a:r>
              <a:rPr lang="pl-PL" dirty="0">
                <a:solidFill>
                  <a:srgbClr val="000000"/>
                </a:solidFill>
                <a:latin typeface="Roboto" panose="02000000000000000000" pitchFamily="2" charset="0"/>
              </a:rPr>
              <a:t>Skutki Krzyża rozciągają się w przyszłość i w przeszłość – nikt bowiem nie może być zbawiony bez tej Ofiary.</a:t>
            </a:r>
            <a:endParaRPr lang="pl-PL" dirty="0"/>
          </a:p>
        </p:txBody>
      </p:sp>
      <p:sp>
        <p:nvSpPr>
          <p:cNvPr id="17" name="pole tekstowe 16">
            <a:extLst>
              <a:ext uri="{FF2B5EF4-FFF2-40B4-BE49-F238E27FC236}">
                <a16:creationId xmlns:a16="http://schemas.microsoft.com/office/drawing/2014/main" id="{84100E25-AA5A-BE4A-2B7D-4E7DA72B377D}"/>
              </a:ext>
            </a:extLst>
          </p:cNvPr>
          <p:cNvSpPr txBox="1"/>
          <p:nvPr/>
        </p:nvSpPr>
        <p:spPr>
          <a:xfrm>
            <a:off x="-12098" y="3131979"/>
            <a:ext cx="8921495" cy="1200329"/>
          </a:xfrm>
          <a:prstGeom prst="rect">
            <a:avLst/>
          </a:prstGeom>
          <a:noFill/>
        </p:spPr>
        <p:txBody>
          <a:bodyPr wrap="square">
            <a:spAutoFit/>
          </a:bodyPr>
          <a:lstStyle/>
          <a:p>
            <a:r>
              <a:rPr lang="pl-PL" dirty="0">
                <a:solidFill>
                  <a:srgbClr val="000000"/>
                </a:solidFill>
                <a:latin typeface="Roboto" panose="02000000000000000000" pitchFamily="2" charset="0"/>
              </a:rPr>
              <a:t>Podobnie: Niepokalane Poczęcie było możliwe dzięki antycypacji skutków Krzyża.</a:t>
            </a:r>
          </a:p>
          <a:p>
            <a:r>
              <a:rPr lang="pl-PL" dirty="0">
                <a:solidFill>
                  <a:srgbClr val="000000"/>
                </a:solidFill>
                <a:latin typeface="Roboto" panose="02000000000000000000" pitchFamily="2" charset="0"/>
              </a:rPr>
              <a:t>W Bożej Logice (a więc logice kogoś żyjącego bez ograniczeń czasu i przestrzeni) związek </a:t>
            </a:r>
            <a:r>
              <a:rPr lang="pl-PL" dirty="0" err="1">
                <a:solidFill>
                  <a:srgbClr val="000000"/>
                </a:solidFill>
                <a:latin typeface="Roboto" panose="02000000000000000000" pitchFamily="2" charset="0"/>
              </a:rPr>
              <a:t>przyczynowo-skutkowy</a:t>
            </a:r>
            <a:r>
              <a:rPr lang="pl-PL" dirty="0">
                <a:solidFill>
                  <a:srgbClr val="000000"/>
                </a:solidFill>
                <a:latin typeface="Roboto" panose="02000000000000000000" pitchFamily="2" charset="0"/>
              </a:rPr>
              <a:t> niekoniecznie implikuje zależność czasową (wcześniej-później).</a:t>
            </a:r>
          </a:p>
        </p:txBody>
      </p:sp>
      <p:sp>
        <p:nvSpPr>
          <p:cNvPr id="19" name="pole tekstowe 18">
            <a:extLst>
              <a:ext uri="{FF2B5EF4-FFF2-40B4-BE49-F238E27FC236}">
                <a16:creationId xmlns:a16="http://schemas.microsoft.com/office/drawing/2014/main" id="{FEB662D9-8BA4-717E-A2B0-E7290AD3BC02}"/>
              </a:ext>
            </a:extLst>
          </p:cNvPr>
          <p:cNvSpPr txBox="1"/>
          <p:nvPr/>
        </p:nvSpPr>
        <p:spPr>
          <a:xfrm>
            <a:off x="0" y="4294497"/>
            <a:ext cx="8909397" cy="2308324"/>
          </a:xfrm>
          <a:prstGeom prst="rect">
            <a:avLst/>
          </a:prstGeom>
          <a:noFill/>
        </p:spPr>
        <p:txBody>
          <a:bodyPr wrap="square">
            <a:spAutoFit/>
          </a:bodyPr>
          <a:lstStyle/>
          <a:p>
            <a:r>
              <a:rPr lang="pl-PL" dirty="0">
                <a:solidFill>
                  <a:srgbClr val="000000"/>
                </a:solidFill>
                <a:latin typeface="Roboto" panose="02000000000000000000" pitchFamily="2" charset="0"/>
              </a:rPr>
              <a:t>Podobnie: KIEDY szatan był :Niosącym Światło? Jest duchem doskonałym – nie mógł zmienić swojej decyzji w czasie. </a:t>
            </a:r>
          </a:p>
          <a:p>
            <a:r>
              <a:rPr lang="pl-PL" dirty="0">
                <a:solidFill>
                  <a:srgbClr val="000000"/>
                </a:solidFill>
                <a:latin typeface="Roboto" panose="02000000000000000000" pitchFamily="2" charset="0"/>
              </a:rPr>
              <a:t>Grzech dzieje się poza czasem (a raczej pewnym sensie w każdym czasie, naraz dla każdego z nas. Tak jak Chrystus na Górze Tabor znalazł się w jednym "teraz" z Mojżeszem i Eliaszem.</a:t>
            </a:r>
          </a:p>
          <a:p>
            <a:r>
              <a:rPr lang="pl-PL" dirty="0">
                <a:solidFill>
                  <a:srgbClr val="000000"/>
                </a:solidFill>
                <a:latin typeface="Roboto" panose="02000000000000000000" pitchFamily="2" charset="0"/>
              </a:rPr>
              <a:t>Rosyjski teolog Sergiusza </a:t>
            </a:r>
            <a:r>
              <a:rPr lang="pl-PL" dirty="0" err="1">
                <a:solidFill>
                  <a:srgbClr val="000000"/>
                </a:solidFill>
                <a:latin typeface="Roboto" panose="02000000000000000000" pitchFamily="2" charset="0"/>
              </a:rPr>
              <a:t>Bułgakowa</a:t>
            </a:r>
            <a:r>
              <a:rPr lang="pl-PL" dirty="0">
                <a:solidFill>
                  <a:srgbClr val="000000"/>
                </a:solidFill>
                <a:latin typeface="Roboto" panose="02000000000000000000" pitchFamily="2" charset="0"/>
              </a:rPr>
              <a:t> (1871-1944) twierdzi, że upadek Adama miał miejsce w innym porządku świata, istniejącym jeszcze przed pojawieniem się czasu (co prawda określenie „przed” nie ma tu specjalnego sensu).</a:t>
            </a:r>
          </a:p>
        </p:txBody>
      </p:sp>
    </p:spTree>
    <p:extLst>
      <p:ext uri="{BB962C8B-B14F-4D97-AF65-F5344CB8AC3E}">
        <p14:creationId xmlns:p14="http://schemas.microsoft.com/office/powerpoint/2010/main" val="2994483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Bazyli Wielki (330-379) doktor Kościoła</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5081" y="635547"/>
            <a:ext cx="8787399" cy="923330"/>
          </a:xfrm>
          <a:prstGeom prst="rect">
            <a:avLst/>
          </a:prstGeom>
          <a:noFill/>
        </p:spPr>
        <p:txBody>
          <a:bodyPr wrap="square">
            <a:spAutoFit/>
          </a:bodyPr>
          <a:lstStyle/>
          <a:p>
            <a:r>
              <a:rPr lang="pl-PL" dirty="0">
                <a:cs typeface="Times New Roman" panose="02020603050405020304" pitchFamily="18" charset="0"/>
              </a:rPr>
              <a:t>Akt stwórczy Boga to wg. Św. Bazylego pewien rodzaj impulsu, wprowadzenia pewnych właściwości w przyrodę. Stworzenie to „uruchomienie pewnego mechanizmu”</a:t>
            </a:r>
            <a:endParaRPr lang="pl-PL" dirty="0"/>
          </a:p>
        </p:txBody>
      </p:sp>
      <p:sp>
        <p:nvSpPr>
          <p:cNvPr id="3" name="pole tekstowe 2">
            <a:extLst>
              <a:ext uri="{FF2B5EF4-FFF2-40B4-BE49-F238E27FC236}">
                <a16:creationId xmlns:a16="http://schemas.microsoft.com/office/drawing/2014/main" id="{6BF1307A-A712-35C6-CE55-660B3A6200A6}"/>
              </a:ext>
            </a:extLst>
          </p:cNvPr>
          <p:cNvSpPr txBox="1"/>
          <p:nvPr/>
        </p:nvSpPr>
        <p:spPr>
          <a:xfrm>
            <a:off x="94334" y="1390418"/>
            <a:ext cx="8461313" cy="1754326"/>
          </a:xfrm>
          <a:prstGeom prst="rect">
            <a:avLst/>
          </a:prstGeom>
          <a:noFill/>
        </p:spPr>
        <p:txBody>
          <a:bodyPr wrap="square">
            <a:spAutoFit/>
          </a:bodyPr>
          <a:lstStyle/>
          <a:p>
            <a:r>
              <a:rPr lang="pl-PL" dirty="0">
                <a:solidFill>
                  <a:srgbClr val="C00000"/>
                </a:solidFill>
              </a:rPr>
              <a:t>„Pomyślmy o słowie Bożym: […] pozostaje czynne i skuteczne aż do dziś, a nawet aż do końca wieków. Jak piłka popchnięta przez kogoś w stronę pochyłości zaczyna toczyć się w dół wskutek swojego kształtu i spadku terenu i nie zatrzyma się, póki nie dotrze do płaskiego miejsca, tak też i natura wszystkiego, co istnieje, wprawiona w ruch jednym rozkazem (gr. </a:t>
            </a:r>
            <a:r>
              <a:rPr lang="pl-PL" dirty="0" err="1">
                <a:solidFill>
                  <a:srgbClr val="C00000"/>
                </a:solidFill>
              </a:rPr>
              <a:t>eni</a:t>
            </a:r>
            <a:r>
              <a:rPr lang="pl-PL" dirty="0">
                <a:solidFill>
                  <a:srgbClr val="C00000"/>
                </a:solidFill>
              </a:rPr>
              <a:t> </a:t>
            </a:r>
            <a:r>
              <a:rPr lang="pl-PL" dirty="0" err="1">
                <a:solidFill>
                  <a:srgbClr val="C00000"/>
                </a:solidFill>
              </a:rPr>
              <a:t>prostagmati</a:t>
            </a:r>
            <a:r>
              <a:rPr lang="pl-PL" dirty="0">
                <a:solidFill>
                  <a:srgbClr val="C00000"/>
                </a:solidFill>
              </a:rPr>
              <a:t>, łac. uno </a:t>
            </a:r>
            <a:r>
              <a:rPr lang="pl-PL" dirty="0" err="1">
                <a:solidFill>
                  <a:srgbClr val="C00000"/>
                </a:solidFill>
              </a:rPr>
              <a:t>praecepto</a:t>
            </a:r>
            <a:r>
              <a:rPr lang="pl-PL" dirty="0">
                <a:solidFill>
                  <a:srgbClr val="C00000"/>
                </a:solidFill>
              </a:rPr>
              <a:t>)”</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IX 2/</a:t>
            </a:r>
            <a:endParaRPr lang="pl-PL" dirty="0"/>
          </a:p>
        </p:txBody>
      </p:sp>
      <p:sp>
        <p:nvSpPr>
          <p:cNvPr id="6" name="pole tekstowe 5">
            <a:extLst>
              <a:ext uri="{FF2B5EF4-FFF2-40B4-BE49-F238E27FC236}">
                <a16:creationId xmlns:a16="http://schemas.microsoft.com/office/drawing/2014/main" id="{71CD10DD-52EA-EC4D-67DC-FBD10E27A24F}"/>
              </a:ext>
            </a:extLst>
          </p:cNvPr>
          <p:cNvSpPr txBox="1"/>
          <p:nvPr/>
        </p:nvSpPr>
        <p:spPr>
          <a:xfrm>
            <a:off x="96618" y="3032956"/>
            <a:ext cx="8795862" cy="646331"/>
          </a:xfrm>
          <a:prstGeom prst="rect">
            <a:avLst/>
          </a:prstGeom>
          <a:noFill/>
        </p:spPr>
        <p:txBody>
          <a:bodyPr wrap="square">
            <a:spAutoFit/>
          </a:bodyPr>
          <a:lstStyle/>
          <a:p>
            <a:r>
              <a:rPr lang="pl-PL" dirty="0">
                <a:solidFill>
                  <a:srgbClr val="C00000"/>
                </a:solidFill>
              </a:rPr>
              <a:t>„Ziemia czekała, by zrodzić resztę stworzenia tą mocą, którą otrzymała od Stworzyciela. Ale czekała na oznaczony czas i na Boży rozkaz"</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II, 3/</a:t>
            </a:r>
            <a:endParaRPr lang="pl-PL" dirty="0"/>
          </a:p>
        </p:txBody>
      </p:sp>
      <p:sp>
        <p:nvSpPr>
          <p:cNvPr id="8" name="pole tekstowe 7">
            <a:extLst>
              <a:ext uri="{FF2B5EF4-FFF2-40B4-BE49-F238E27FC236}">
                <a16:creationId xmlns:a16="http://schemas.microsoft.com/office/drawing/2014/main" id="{9ECDB324-407D-AEB6-D45C-75CC6A9D3402}"/>
              </a:ext>
            </a:extLst>
          </p:cNvPr>
          <p:cNvSpPr txBox="1"/>
          <p:nvPr/>
        </p:nvSpPr>
        <p:spPr>
          <a:xfrm>
            <a:off x="118322" y="3732710"/>
            <a:ext cx="8676965" cy="1477328"/>
          </a:xfrm>
          <a:prstGeom prst="rect">
            <a:avLst/>
          </a:prstGeom>
          <a:noFill/>
        </p:spPr>
        <p:txBody>
          <a:bodyPr wrap="square">
            <a:spAutoFit/>
          </a:bodyPr>
          <a:lstStyle/>
          <a:p>
            <a:r>
              <a:rPr lang="pl-PL" sz="1800" dirty="0">
                <a:solidFill>
                  <a:srgbClr val="C00000"/>
                </a:solidFill>
                <a:effectLst/>
                <a:latin typeface="Lucida Grande"/>
                <a:ea typeface="Calibri" panose="020F0502020204030204" pitchFamily="34" charset="0"/>
                <a:cs typeface="Times New Roman" panose="02020603050405020304" pitchFamily="18" charset="0"/>
              </a:rPr>
              <a:t>„Ten sam Bo</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ży rozkaz także dziś panuje nad ziemią, każdego roku okazuje swoją moc wydawania ziół, nasion i drzew. Jak kręcący się bąk po nadaniu mu pierwszego impulsu potem już sam obraca się wokół swej osi, tak i natura, otrzymawszy impuls pierwszego rozkazu, podąża za nim nieprzerwanie przez wieki, aż do wypełnienia się wszystkiego”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V 10/</a:t>
            </a:r>
            <a:endParaRPr lang="pl-PL" dirty="0"/>
          </a:p>
        </p:txBody>
      </p:sp>
      <p:sp>
        <p:nvSpPr>
          <p:cNvPr id="10" name="pole tekstowe 9">
            <a:extLst>
              <a:ext uri="{FF2B5EF4-FFF2-40B4-BE49-F238E27FC236}">
                <a16:creationId xmlns:a16="http://schemas.microsoft.com/office/drawing/2014/main" id="{229EC694-71AD-BD48-28E6-3B602F06DCC1}"/>
              </a:ext>
            </a:extLst>
          </p:cNvPr>
          <p:cNvSpPr txBox="1"/>
          <p:nvPr/>
        </p:nvSpPr>
        <p:spPr>
          <a:xfrm>
            <a:off x="121322" y="5210038"/>
            <a:ext cx="8915173" cy="1200329"/>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Jasne, że św. Bazyli nie znał idei wspólnego pochodzenia wszystkiego - ale dopuszczał wspólne pochodzenie gatunków: np. o ptakach i rybach napisał:</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"Ich wspólne pochodzenie z wód uczyniło je jedną rodziną"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a:t>
            </a:r>
            <a:r>
              <a:rPr lang="pl-PL" sz="1800" dirty="0">
                <a:effectLst/>
                <a:latin typeface="Arial" panose="020B0604020202020204" pitchFamily="34" charset="0"/>
                <a:ea typeface="Calibri" panose="020F0502020204030204" pitchFamily="34" charset="0"/>
                <a:cs typeface="Times New Roman" panose="02020603050405020304" pitchFamily="18" charset="0"/>
              </a:rPr>
              <a:t> Bazyli, Eis ten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heksaemeron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hom.8</a:t>
            </a:r>
            <a:r>
              <a:rPr lang="pl-PL" dirty="0">
                <a:ea typeface="Calibri" panose="020F0502020204030204" pitchFamily="34" charset="0"/>
                <a:cs typeface="Times New Roman" panose="02020603050405020304" pitchFamily="18" charset="0"/>
              </a:rPr>
              <a:t>)</a:t>
            </a:r>
            <a:endParaRPr lang="pl-PL" dirty="0"/>
          </a:p>
        </p:txBody>
      </p:sp>
    </p:spTree>
    <p:extLst>
      <p:ext uri="{BB962C8B-B14F-4D97-AF65-F5344CB8AC3E}">
        <p14:creationId xmlns:p14="http://schemas.microsoft.com/office/powerpoint/2010/main" val="1370215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Orygenes (184-253) </a:t>
            </a:r>
            <a:endParaRPr lang="pl-PL" altLang="pl-PL" sz="2400" dirty="0"/>
          </a:p>
        </p:txBody>
      </p:sp>
      <p:sp>
        <p:nvSpPr>
          <p:cNvPr id="9" name="pole tekstowe 8">
            <a:extLst>
              <a:ext uri="{FF2B5EF4-FFF2-40B4-BE49-F238E27FC236}">
                <a16:creationId xmlns:a16="http://schemas.microsoft.com/office/drawing/2014/main" id="{7A250AD4-1824-C077-7EC3-382DB0074A88}"/>
              </a:ext>
            </a:extLst>
          </p:cNvPr>
          <p:cNvSpPr txBox="1"/>
          <p:nvPr/>
        </p:nvSpPr>
        <p:spPr>
          <a:xfrm>
            <a:off x="99249" y="635747"/>
            <a:ext cx="8627556" cy="5078313"/>
          </a:xfrm>
          <a:prstGeom prst="rect">
            <a:avLst/>
          </a:prstGeom>
          <a:noFill/>
        </p:spPr>
        <p:txBody>
          <a:bodyPr wrap="square">
            <a:spAutoFit/>
          </a:bodyPr>
          <a:lstStyle/>
          <a:p>
            <a:r>
              <a:rPr lang="pl-PL" dirty="0">
                <a:solidFill>
                  <a:srgbClr val="C00000"/>
                </a:solidFill>
              </a:rPr>
              <a:t>„Któż, pytam, kto myśli rozsądnie, uzna za stosowne stwierdzenie, iż „dzień pierwszy, drugi i trzeci” z wieczorami i rankami, o których wspomina Pismo, były bez słońca, bez księżyca i gwiazd, a pierwszy dzień nawet bez nieba? </a:t>
            </a:r>
          </a:p>
          <a:p>
            <a:r>
              <a:rPr lang="pl-PL" dirty="0">
                <a:solidFill>
                  <a:srgbClr val="C00000"/>
                </a:solidFill>
              </a:rPr>
              <a:t>Czyż znajdzie się taki prostak, który by sądził, że Bóg, niby jakiś rolnik, „zasadził drzewa w raju, w Edenie na wschodzie” oraz posadził tam „drzewo życia”, to znaczy widzialne i dotykalne drzewo, aby ten, kto je z tego drzewa za pomocą materialnych zębów, otrzymał życie, a ten, kto je z innego drzewa, zdobywał wiedzę „dobra i zła”? </a:t>
            </a:r>
          </a:p>
          <a:p>
            <a:r>
              <a:rPr lang="pl-PL" dirty="0">
                <a:solidFill>
                  <a:srgbClr val="C00000"/>
                </a:solidFill>
              </a:rPr>
              <a:t>Co się zaś tyczy opowiadania, że „Bóg po południu przechadzał się po raju” i że „Adam skrył się pod drzewem”, zaiste sądzę, że nikt nie ma wątpliwości, iż Pismo przedstawiło je przenośnie, aby w ten sposób wskazać na pewne tajemnice. </a:t>
            </a:r>
          </a:p>
          <a:p>
            <a:r>
              <a:rPr lang="pl-PL" dirty="0">
                <a:solidFill>
                  <a:srgbClr val="C00000"/>
                </a:solidFill>
              </a:rPr>
              <a:t>Również zdanie: „Kain odszedł sprzed oblicza Boga”, wyraźnie skłaniają rozsądnego czytelnika, aby zastanawiał się, co oznacza „oblicze Boga” i w jaki sposób może ktoś „odejść” sprzed niego. Abym jednak nie musiał zwiększać ponad miarę objętości dzieła, nad którym pracuję, każdy, kto ma ochotę, może łatwo zebrać z Pisma świętego fakty opisane tak, jakby się wydarzyły, a jednak nie należy stosownie i rozsądnie wierzyć, iż mogły się one wydarzyć w sensie historycznym.”</a:t>
            </a:r>
            <a:r>
              <a:rPr lang="pl-PL" dirty="0"/>
              <a:t>/O zasadach/ </a:t>
            </a:r>
          </a:p>
        </p:txBody>
      </p:sp>
    </p:spTree>
    <p:extLst>
      <p:ext uri="{BB962C8B-B14F-4D97-AF65-F5344CB8AC3E}">
        <p14:creationId xmlns:p14="http://schemas.microsoft.com/office/powerpoint/2010/main" val="2887449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Orygenes (184-253) </a:t>
            </a:r>
            <a:endParaRPr lang="pl-PL" altLang="pl-PL" sz="2400" dirty="0"/>
          </a:p>
        </p:txBody>
      </p:sp>
      <p:sp>
        <p:nvSpPr>
          <p:cNvPr id="9" name="pole tekstowe 8">
            <a:extLst>
              <a:ext uri="{FF2B5EF4-FFF2-40B4-BE49-F238E27FC236}">
                <a16:creationId xmlns:a16="http://schemas.microsoft.com/office/drawing/2014/main" id="{7A250AD4-1824-C077-7EC3-382DB0074A88}"/>
              </a:ext>
            </a:extLst>
          </p:cNvPr>
          <p:cNvSpPr txBox="1"/>
          <p:nvPr/>
        </p:nvSpPr>
        <p:spPr>
          <a:xfrm>
            <a:off x="99249" y="635747"/>
            <a:ext cx="8627556" cy="5909310"/>
          </a:xfrm>
          <a:prstGeom prst="rect">
            <a:avLst/>
          </a:prstGeom>
          <a:noFill/>
        </p:spPr>
        <p:txBody>
          <a:bodyPr wrap="square">
            <a:spAutoFit/>
          </a:bodyPr>
          <a:lstStyle/>
          <a:p>
            <a:r>
              <a:rPr lang="pl-PL" dirty="0">
                <a:solidFill>
                  <a:srgbClr val="C00000"/>
                </a:solidFill>
              </a:rPr>
              <a:t>„Tego rodzaju opisy dosyć częste </a:t>
            </a:r>
            <a:r>
              <a:rPr lang="pl-PL" dirty="0" err="1">
                <a:solidFill>
                  <a:srgbClr val="C00000"/>
                </a:solidFill>
              </a:rPr>
              <a:t>sa</a:t>
            </a:r>
            <a:r>
              <a:rPr lang="pl-PL" dirty="0">
                <a:solidFill>
                  <a:srgbClr val="C00000"/>
                </a:solidFill>
              </a:rPr>
              <a:t> również w księgach ewangelicznych, gdy mowa o tym, iż diabeł postawił Jezusa na wysokiej górze, aby pokazać Mu stad „wszystkie królestwa świata i ich chwałę”. Czyż uznamy, że mogło się to stać w sensie dosłownym, iż diabeł zaprowadził Jezusa na wysoka górę, żeby ukazać Jego cielesnym oczom jakby leżące u stóp jednej góry wszystkie królestwa świata, to znaczy królestwo Persów, Scytów i Indów, oraz sławę, jaka ich królowie cieszą się u ludzi? (…)</a:t>
            </a:r>
          </a:p>
          <a:p>
            <a:r>
              <a:rPr lang="pl-PL" dirty="0">
                <a:solidFill>
                  <a:srgbClr val="C00000"/>
                </a:solidFill>
              </a:rPr>
              <a:t>Jeśli zaś mamy szukać również rzeczy niemożliwych, to znajdujemy wzmiankę o zwierzęciu zwanym koziorożcem, które wcale nie istnieje, a Mojżesz pozwala je jeść jak inne czyste zwierzęta, i o gryfie, o którym nikt nigdy nie wspomniał ani nikt nie słyszał, </a:t>
            </a:r>
            <a:r>
              <a:rPr lang="pl-PL" dirty="0" err="1">
                <a:solidFill>
                  <a:srgbClr val="C00000"/>
                </a:solidFill>
              </a:rPr>
              <a:t>iżeby</a:t>
            </a:r>
            <a:r>
              <a:rPr lang="pl-PL" dirty="0">
                <a:solidFill>
                  <a:srgbClr val="C00000"/>
                </a:solidFill>
              </a:rPr>
              <a:t> wpadł w ludzkie ręce, a Prawodawca zabrania go spożywać </a:t>
            </a:r>
            <a:r>
              <a:rPr lang="pl-PL" dirty="0" err="1">
                <a:solidFill>
                  <a:srgbClr val="C00000"/>
                </a:solidFill>
              </a:rPr>
              <a:t>Pwt</a:t>
            </a:r>
            <a:r>
              <a:rPr lang="pl-PL" dirty="0">
                <a:solidFill>
                  <a:srgbClr val="C00000"/>
                </a:solidFill>
              </a:rPr>
              <a:t> 14, 5 </a:t>
            </a:r>
            <a:r>
              <a:rPr lang="pl-PL" dirty="0" err="1">
                <a:solidFill>
                  <a:srgbClr val="C00000"/>
                </a:solidFill>
              </a:rPr>
              <a:t>Pwt</a:t>
            </a:r>
            <a:r>
              <a:rPr lang="pl-PL" dirty="0">
                <a:solidFill>
                  <a:srgbClr val="C00000"/>
                </a:solidFill>
              </a:rPr>
              <a:t> 14, 12. </a:t>
            </a:r>
          </a:p>
          <a:p>
            <a:r>
              <a:rPr lang="pl-PL" dirty="0">
                <a:solidFill>
                  <a:srgbClr val="C00000"/>
                </a:solidFill>
              </a:rPr>
              <a:t>Jeśli zaś podobnych przykładów mamy szukać w Ewangeliach, to czy nie będzie niedorzecznością dosłowne rozumienie zdania: „W drodze nikogo nie pozdrawiajcie”? Ludzie prości sadza, że takie właśnie polecenie dał apostołom nasz Zbawiciel. </a:t>
            </a:r>
          </a:p>
          <a:p>
            <a:r>
              <a:rPr lang="pl-PL" dirty="0">
                <a:solidFill>
                  <a:srgbClr val="C00000"/>
                </a:solidFill>
              </a:rPr>
              <a:t>A czy uznamy za możliwe do spełnienia, zwłaszcza w tych okolicach, gdzie sroga zimę potęgują silne mrozy, polecenie, że nikt nie powinien mieć „dwóch sukien ani obuwia”.</a:t>
            </a:r>
            <a:r>
              <a:rPr lang="pl-PL" dirty="0"/>
              <a:t>/O zasadach/ </a:t>
            </a:r>
          </a:p>
          <a:p>
            <a:endParaRPr lang="pl-PL" dirty="0"/>
          </a:p>
          <a:p>
            <a:r>
              <a:rPr lang="pl-PL" dirty="0"/>
              <a:t>MRB syndrom „skór z delfinów</a:t>
            </a:r>
          </a:p>
        </p:txBody>
      </p:sp>
    </p:spTree>
    <p:extLst>
      <p:ext uri="{BB962C8B-B14F-4D97-AF65-F5344CB8AC3E}">
        <p14:creationId xmlns:p14="http://schemas.microsoft.com/office/powerpoint/2010/main" val="3809746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Orygenes (184-253) </a:t>
            </a:r>
            <a:endParaRPr lang="pl-PL" altLang="pl-PL" sz="2400" dirty="0"/>
          </a:p>
        </p:txBody>
      </p:sp>
      <p:sp>
        <p:nvSpPr>
          <p:cNvPr id="9" name="pole tekstowe 8">
            <a:extLst>
              <a:ext uri="{FF2B5EF4-FFF2-40B4-BE49-F238E27FC236}">
                <a16:creationId xmlns:a16="http://schemas.microsoft.com/office/drawing/2014/main" id="{7A250AD4-1824-C077-7EC3-382DB0074A88}"/>
              </a:ext>
            </a:extLst>
          </p:cNvPr>
          <p:cNvSpPr txBox="1"/>
          <p:nvPr/>
        </p:nvSpPr>
        <p:spPr>
          <a:xfrm>
            <a:off x="99249" y="635747"/>
            <a:ext cx="8627556" cy="5909310"/>
          </a:xfrm>
          <a:prstGeom prst="rect">
            <a:avLst/>
          </a:prstGeom>
          <a:noFill/>
        </p:spPr>
        <p:txBody>
          <a:bodyPr wrap="square">
            <a:spAutoFit/>
          </a:bodyPr>
          <a:lstStyle/>
          <a:p>
            <a:r>
              <a:rPr lang="pl-PL" dirty="0">
                <a:solidFill>
                  <a:srgbClr val="C00000"/>
                </a:solidFill>
              </a:rPr>
              <a:t>„Tego rodzaju opisy dosyć częste </a:t>
            </a:r>
            <a:r>
              <a:rPr lang="pl-PL" dirty="0" err="1">
                <a:solidFill>
                  <a:srgbClr val="C00000"/>
                </a:solidFill>
              </a:rPr>
              <a:t>sa</a:t>
            </a:r>
            <a:r>
              <a:rPr lang="pl-PL" dirty="0">
                <a:solidFill>
                  <a:srgbClr val="C00000"/>
                </a:solidFill>
              </a:rPr>
              <a:t> również w księgach ewangelicznych, gdy mowa o tym, iż diabeł postawił Jezusa na wysokiej górze, aby pokazać Mu stad „wszystkie królestwa świata i ich chwałę”. Czyż uznamy, że mogło się to stać w sensie dosłownym, iż diabeł zaprowadził Jezusa na wysoka górę, żeby ukazać Jego cielesnym oczom jakby leżące u stóp jednej góry wszystkie królestwa świata, to znaczy królestwo Persów, Scytów i Indów, oraz sławę, jaka ich królowie cieszą się u ludzi? (…)</a:t>
            </a:r>
          </a:p>
          <a:p>
            <a:r>
              <a:rPr lang="pl-PL" dirty="0">
                <a:solidFill>
                  <a:srgbClr val="C00000"/>
                </a:solidFill>
              </a:rPr>
              <a:t>Jeśli zaś mamy szukać również rzeczy niemożliwych, to znajdujemy wzmiankę o zwierzęciu zwanym koziorożcem, które wcale nie istnieje, a Mojżesz pozwala je jeść jak inne czyste zwierzęta, i o gryfie, o którym nikt nigdy nie wspomniał ani nikt nie słyszał, </a:t>
            </a:r>
            <a:r>
              <a:rPr lang="pl-PL" dirty="0" err="1">
                <a:solidFill>
                  <a:srgbClr val="C00000"/>
                </a:solidFill>
              </a:rPr>
              <a:t>iżeby</a:t>
            </a:r>
            <a:r>
              <a:rPr lang="pl-PL" dirty="0">
                <a:solidFill>
                  <a:srgbClr val="C00000"/>
                </a:solidFill>
              </a:rPr>
              <a:t> wpadł w ludzkie ręce, a Prawodawca zabrania go spożywać </a:t>
            </a:r>
            <a:r>
              <a:rPr lang="pl-PL" dirty="0" err="1">
                <a:solidFill>
                  <a:srgbClr val="C00000"/>
                </a:solidFill>
              </a:rPr>
              <a:t>Pwt</a:t>
            </a:r>
            <a:r>
              <a:rPr lang="pl-PL" dirty="0">
                <a:solidFill>
                  <a:srgbClr val="C00000"/>
                </a:solidFill>
              </a:rPr>
              <a:t> 14, 5 </a:t>
            </a:r>
            <a:r>
              <a:rPr lang="pl-PL" dirty="0" err="1">
                <a:solidFill>
                  <a:srgbClr val="C00000"/>
                </a:solidFill>
              </a:rPr>
              <a:t>Pwt</a:t>
            </a:r>
            <a:r>
              <a:rPr lang="pl-PL" dirty="0">
                <a:solidFill>
                  <a:srgbClr val="C00000"/>
                </a:solidFill>
              </a:rPr>
              <a:t> 14, 12. </a:t>
            </a:r>
          </a:p>
          <a:p>
            <a:r>
              <a:rPr lang="pl-PL" dirty="0">
                <a:solidFill>
                  <a:srgbClr val="C00000"/>
                </a:solidFill>
              </a:rPr>
              <a:t>Jeśli zaś podobnych przykładów mamy szukać w Ewangeliach, to czy nie będzie niedorzecznością dosłowne rozumienie zdania: „W drodze nikogo nie pozdrawiajcie”? Ludzie prości sadza, że takie właśnie polecenie dał apostołom nasz Zbawiciel. </a:t>
            </a:r>
          </a:p>
          <a:p>
            <a:r>
              <a:rPr lang="pl-PL" dirty="0">
                <a:solidFill>
                  <a:srgbClr val="C00000"/>
                </a:solidFill>
              </a:rPr>
              <a:t>A czy uznamy za możliwe do spełnienia, zwłaszcza w tych okolicach, gdzie sroga zimę potęgują silne mrozy, polecenie, że nikt nie powinien mieć „dwóch sukien ani obuwia”.</a:t>
            </a:r>
            <a:r>
              <a:rPr lang="pl-PL" dirty="0"/>
              <a:t>/O zasadach/ </a:t>
            </a:r>
          </a:p>
          <a:p>
            <a:endParaRPr lang="pl-PL" dirty="0"/>
          </a:p>
          <a:p>
            <a:r>
              <a:rPr lang="pl-PL" dirty="0"/>
              <a:t>MRB syndrom „skór z delfinów</a:t>
            </a:r>
          </a:p>
        </p:txBody>
      </p:sp>
      <p:sp>
        <p:nvSpPr>
          <p:cNvPr id="2" name="Prostokąt 1">
            <a:extLst>
              <a:ext uri="{FF2B5EF4-FFF2-40B4-BE49-F238E27FC236}">
                <a16:creationId xmlns:a16="http://schemas.microsoft.com/office/drawing/2014/main" id="{DC53F2B9-138A-B5FC-47CE-4BB5E30A114F}"/>
              </a:ext>
            </a:extLst>
          </p:cNvPr>
          <p:cNvSpPr/>
          <p:nvPr/>
        </p:nvSpPr>
        <p:spPr>
          <a:xfrm>
            <a:off x="1079612" y="1844824"/>
            <a:ext cx="6984776" cy="1926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"Oto zwierzęta, które możecie spożywać: wół, owca, koza, jeleń, gazela, daniel,</a:t>
            </a:r>
            <a:r>
              <a:rPr lang="pl-PL" sz="1800" u="sng"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pl-PL" sz="1800" b="1" u="sng"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koziorożec</a:t>
            </a: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antylopa, oryks. (…)Możecie jeść wszelkie ptaki czyste, ale nie możecie jeść takich ptaków, jak orła, </a:t>
            </a:r>
            <a:r>
              <a:rPr lang="pl-PL" sz="1800" b="1" u="sng"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gryfa</a:t>
            </a: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sępa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Pwt</a:t>
            </a:r>
            <a:r>
              <a:rPr lang="pl-PL" sz="1800" dirty="0">
                <a:effectLst/>
                <a:latin typeface="Arial" panose="020B0604020202020204" pitchFamily="34" charset="0"/>
                <a:ea typeface="Calibri" panose="020F0502020204030204" pitchFamily="34" charset="0"/>
                <a:cs typeface="Times New Roman" panose="02020603050405020304" pitchFamily="18" charset="0"/>
              </a:rPr>
              <a:t> 4,4-5.11-12 LUB/</a:t>
            </a:r>
            <a:endPar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505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Orygenes (184-253) </a:t>
            </a:r>
            <a:endParaRPr lang="pl-PL" altLang="pl-PL" sz="2400" dirty="0"/>
          </a:p>
        </p:txBody>
      </p:sp>
      <p:sp>
        <p:nvSpPr>
          <p:cNvPr id="9" name="pole tekstowe 8">
            <a:extLst>
              <a:ext uri="{FF2B5EF4-FFF2-40B4-BE49-F238E27FC236}">
                <a16:creationId xmlns:a16="http://schemas.microsoft.com/office/drawing/2014/main" id="{7A250AD4-1824-C077-7EC3-382DB0074A88}"/>
              </a:ext>
            </a:extLst>
          </p:cNvPr>
          <p:cNvSpPr txBox="1"/>
          <p:nvPr/>
        </p:nvSpPr>
        <p:spPr>
          <a:xfrm>
            <a:off x="99249" y="635747"/>
            <a:ext cx="8627556" cy="3970318"/>
          </a:xfrm>
          <a:prstGeom prst="rect">
            <a:avLst/>
          </a:prstGeom>
          <a:noFill/>
        </p:spPr>
        <p:txBody>
          <a:bodyPr wrap="square">
            <a:spAutoFit/>
          </a:bodyPr>
          <a:lstStyle/>
          <a:p>
            <a:r>
              <a:rPr lang="pl-PL" dirty="0">
                <a:solidFill>
                  <a:srgbClr val="C00000"/>
                </a:solidFill>
              </a:rPr>
              <a:t>„Niech nikt nie przepuszcza, że taki sąd wypowiadamy o wszystkich tekstach i twierdzimy, że żadne opisane zdarzenie nie miało miejsca, ponieważ określone zdarzenie nie odpowiada rzeczywistości; że żadnego prawa nie można przestrzegać co do litery, ponieważ określone prawo w rozumieniu dosłownym jest niedorzeczne albo niemożliwe; lub że to, co zostało napisane o Zbawicielu, nie miało miejsca w świecie widzialnym lub że nie należy przestrzegać żadnego prawa i żadnego przykazania, jakie On głosił.  (…)</a:t>
            </a:r>
          </a:p>
          <a:p>
            <a:r>
              <a:rPr lang="pl-PL" dirty="0">
                <a:solidFill>
                  <a:srgbClr val="C00000"/>
                </a:solidFill>
              </a:rPr>
              <a:t>należy się starać uchwycić cały sens łącząc w sposób duchowy opowiadanie o faktach według litery niemożliwych z faktami, które nie są historycznie niemożliwe, lecz prawdziwe, bo i one mają sens przenośny na równi ze zdarzeniami, które dosłownie nie miały miejsca. Jesteśmy bowiem zdania, iż całe boskie Pismo ma sens duchowy, lecz nie całe sens cielesny. W wielu miejscach widać jasno, iż sens cielesny jest niemożliwy. Dlatego czytelnik powinien podchodzić do ksiąg świętych z rozumną uwagą i z przekonaniem, że są to Pisma boskie.” </a:t>
            </a:r>
            <a:r>
              <a:rPr lang="pl-PL" dirty="0"/>
              <a:t>/O zasadach/ </a:t>
            </a:r>
          </a:p>
        </p:txBody>
      </p:sp>
    </p:spTree>
    <p:extLst>
      <p:ext uri="{BB962C8B-B14F-4D97-AF65-F5344CB8AC3E}">
        <p14:creationId xmlns:p14="http://schemas.microsoft.com/office/powerpoint/2010/main" val="1705385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Bazyli Wielki (330-379) doktor Kościoła</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5081" y="635547"/>
            <a:ext cx="8787399" cy="646331"/>
          </a:xfrm>
          <a:prstGeom prst="rect">
            <a:avLst/>
          </a:prstGeom>
          <a:noFill/>
        </p:spPr>
        <p:txBody>
          <a:bodyPr wrap="square">
            <a:spAutoFit/>
          </a:bodyPr>
          <a:lstStyle/>
          <a:p>
            <a:r>
              <a:rPr lang="pl-PL" dirty="0" err="1">
                <a:cs typeface="Times New Roman" panose="02020603050405020304" pitchFamily="18" charset="0"/>
              </a:rPr>
              <a:t>Św.Bazyli</a:t>
            </a:r>
            <a:r>
              <a:rPr lang="pl-PL" dirty="0">
                <a:cs typeface="Times New Roman" panose="02020603050405020304" pitchFamily="18" charset="0"/>
              </a:rPr>
              <a:t> zauważa, że Biblia nie mówi nam w zasadzie jak Stworzenie się odbyło; pisze nawet:</a:t>
            </a:r>
            <a:endParaRPr lang="pl-PL" dirty="0"/>
          </a:p>
        </p:txBody>
      </p:sp>
      <p:sp>
        <p:nvSpPr>
          <p:cNvPr id="3" name="pole tekstowe 2">
            <a:extLst>
              <a:ext uri="{FF2B5EF4-FFF2-40B4-BE49-F238E27FC236}">
                <a16:creationId xmlns:a16="http://schemas.microsoft.com/office/drawing/2014/main" id="{6BF1307A-A712-35C6-CE55-660B3A6200A6}"/>
              </a:ext>
            </a:extLst>
          </p:cNvPr>
          <p:cNvSpPr txBox="1"/>
          <p:nvPr/>
        </p:nvSpPr>
        <p:spPr>
          <a:xfrm>
            <a:off x="45653" y="1235711"/>
            <a:ext cx="8461313" cy="646331"/>
          </a:xfrm>
          <a:prstGeom prst="rect">
            <a:avLst/>
          </a:prstGeom>
          <a:noFill/>
        </p:spPr>
        <p:txBody>
          <a:bodyPr wrap="square">
            <a:spAutoFit/>
          </a:bodyPr>
          <a:lstStyle/>
          <a:p>
            <a:r>
              <a:rPr lang="pl-PL" dirty="0">
                <a:solidFill>
                  <a:srgbClr val="C00000"/>
                </a:solidFill>
              </a:rPr>
              <a:t>„</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To milczenie [Biblii] służy ćwiczeniu naszego rozumu, abyśmy wychodząc z tak niewielu danych, poczuli się wezwani do odkrywania prawdy”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II,3/</a:t>
            </a:r>
            <a:endParaRPr lang="pl-PL" dirty="0"/>
          </a:p>
        </p:txBody>
      </p:sp>
      <p:sp>
        <p:nvSpPr>
          <p:cNvPr id="6" name="pole tekstowe 5">
            <a:extLst>
              <a:ext uri="{FF2B5EF4-FFF2-40B4-BE49-F238E27FC236}">
                <a16:creationId xmlns:a16="http://schemas.microsoft.com/office/drawing/2014/main" id="{71CD10DD-52EA-EC4D-67DC-FBD10E27A24F}"/>
              </a:ext>
            </a:extLst>
          </p:cNvPr>
          <p:cNvSpPr txBox="1"/>
          <p:nvPr/>
        </p:nvSpPr>
        <p:spPr>
          <a:xfrm>
            <a:off x="41584" y="3033029"/>
            <a:ext cx="8795862" cy="369332"/>
          </a:xfrm>
          <a:prstGeom prst="rect">
            <a:avLst/>
          </a:prstGeom>
          <a:noFill/>
        </p:spPr>
        <p:txBody>
          <a:bodyPr wrap="square">
            <a:spAutoFit/>
          </a:bodyPr>
          <a:lstStyle/>
          <a:p>
            <a:r>
              <a:rPr lang="pl-PL" dirty="0">
                <a:solidFill>
                  <a:srgbClr val="C00000"/>
                </a:solidFill>
              </a:rPr>
              <a:t>„Ziemia, jak mówi Pismo Święte, była niewidzialna i niedokończona” (por. Rdz 1,2)"</a:t>
            </a:r>
            <a:endParaRPr lang="pl-PL" dirty="0"/>
          </a:p>
        </p:txBody>
      </p:sp>
      <p:sp>
        <p:nvSpPr>
          <p:cNvPr id="8" name="pole tekstowe 7">
            <a:extLst>
              <a:ext uri="{FF2B5EF4-FFF2-40B4-BE49-F238E27FC236}">
                <a16:creationId xmlns:a16="http://schemas.microsoft.com/office/drawing/2014/main" id="{9ECDB324-407D-AEB6-D45C-75CC6A9D3402}"/>
              </a:ext>
            </a:extLst>
          </p:cNvPr>
          <p:cNvSpPr txBox="1"/>
          <p:nvPr/>
        </p:nvSpPr>
        <p:spPr>
          <a:xfrm>
            <a:off x="101033" y="3633193"/>
            <a:ext cx="8676965" cy="2585323"/>
          </a:xfrm>
          <a:prstGeom prst="rect">
            <a:avLst/>
          </a:prstGeom>
          <a:noFill/>
        </p:spPr>
        <p:txBody>
          <a:bodyPr wrap="square">
            <a:spAutoFit/>
          </a:bodyPr>
          <a:lstStyle/>
          <a:p>
            <a:r>
              <a:rPr lang="pl-PL" sz="1800" dirty="0">
                <a:solidFill>
                  <a:srgbClr val="C00000"/>
                </a:solidFill>
                <a:effectLst/>
                <a:latin typeface="Lucida Grande"/>
                <a:ea typeface="Calibri" panose="020F0502020204030204" pitchFamily="34" charset="0"/>
                <a:cs typeface="Times New Roman" panose="02020603050405020304" pitchFamily="18" charset="0"/>
              </a:rPr>
              <a:t>„</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Odwołam się tu do pewnego Syryjczyka: słowo syryjskie jest tu bowiem bliższe znaczeniu terminu hebrajskiego, lepiej więc oddaje znaczenie Biblii. Przez wyrażenie «unosił się» Syryjczycy rozumieją: przenikał naturę wody, </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tak jak ptak zasłaniający jajka swoim ciałem i udzielający im siły życiowej przez swoje własne ciepło</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W ten sposób zbliżamy się najbardziej, jak tylko można, do znaczenia słów «Duch unosił się»: mamy przez to zrozumieć, że </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przygotowywał naturę wody do wydania istot żyjących</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jest to wystarczający dowód dla tych, którzy pytają, czy Duch Święty brał aktywny udział w stworzeniu świata”</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II 6/</a:t>
            </a:r>
            <a:endParaRPr lang="pl-PL" dirty="0"/>
          </a:p>
        </p:txBody>
      </p:sp>
      <p:sp>
        <p:nvSpPr>
          <p:cNvPr id="4" name="pole tekstowe 3">
            <a:extLst>
              <a:ext uri="{FF2B5EF4-FFF2-40B4-BE49-F238E27FC236}">
                <a16:creationId xmlns:a16="http://schemas.microsoft.com/office/drawing/2014/main" id="{D43A9605-A58C-1D71-4573-8A910C3E4332}"/>
              </a:ext>
            </a:extLst>
          </p:cNvPr>
          <p:cNvSpPr txBox="1"/>
          <p:nvPr/>
        </p:nvSpPr>
        <p:spPr>
          <a:xfrm>
            <a:off x="257865" y="1945434"/>
            <a:ext cx="8418964" cy="923330"/>
          </a:xfrm>
          <a:prstGeom prst="rect">
            <a:avLst/>
          </a:prstGeom>
          <a:noFill/>
        </p:spPr>
        <p:txBody>
          <a:bodyPr wrap="square">
            <a:spAutoFit/>
          </a:bodyPr>
          <a:lstStyle/>
          <a:p>
            <a:pPr algn="l"/>
            <a:r>
              <a:rPr lang="pl-PL" b="0" i="0" dirty="0">
                <a:solidFill>
                  <a:srgbClr val="0000FF"/>
                </a:solidFill>
                <a:effectLst/>
                <a:latin typeface="Roboto" panose="02000000000000000000" pitchFamily="2" charset="0"/>
              </a:rPr>
              <a:t>"Na początku Bóg stworzył niebo i ziemię. Ziemia zaś była bezładem i pustkowiem: ciemność była nad powierzchnią bezmiaru wód, a Duch Boży unosił się nad wodami.” </a:t>
            </a:r>
            <a:r>
              <a:rPr lang="pl-PL" b="0" i="0" dirty="0">
                <a:solidFill>
                  <a:srgbClr val="000000"/>
                </a:solidFill>
                <a:effectLst/>
                <a:latin typeface="Roboto" panose="02000000000000000000" pitchFamily="2" charset="0"/>
              </a:rPr>
              <a:t>/</a:t>
            </a:r>
            <a:r>
              <a:rPr lang="pl-PL" b="1" i="0" dirty="0">
                <a:solidFill>
                  <a:srgbClr val="000000"/>
                </a:solidFill>
                <a:effectLst/>
                <a:latin typeface="Roboto" panose="02000000000000000000" pitchFamily="2" charset="0"/>
              </a:rPr>
              <a:t>Rdz 1,1-2/ [</a:t>
            </a:r>
            <a:r>
              <a:rPr lang="pl-PL" b="1" i="0" dirty="0" err="1">
                <a:solidFill>
                  <a:srgbClr val="000000"/>
                </a:solidFill>
                <a:effectLst/>
                <a:latin typeface="Roboto" panose="02000000000000000000" pitchFamily="2" charset="0"/>
              </a:rPr>
              <a:t>mrb</a:t>
            </a:r>
            <a:r>
              <a:rPr lang="pl-PL" b="1" i="0" dirty="0">
                <a:solidFill>
                  <a:srgbClr val="000000"/>
                </a:solidFill>
                <a:effectLst/>
                <a:latin typeface="Roboto" panose="02000000000000000000" pitchFamily="2" charset="0"/>
              </a:rPr>
              <a:t> o co chodzi z bezładem powiedzieć/</a:t>
            </a:r>
            <a:endParaRPr lang="pl-PL" b="0" i="0"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87515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Teofil z Antiochii(II wiek) </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5081" y="635547"/>
            <a:ext cx="8787399" cy="369332"/>
          </a:xfrm>
          <a:prstGeom prst="rect">
            <a:avLst/>
          </a:prstGeom>
          <a:noFill/>
        </p:spPr>
        <p:txBody>
          <a:bodyPr wrap="square">
            <a:spAutoFit/>
          </a:bodyPr>
          <a:lstStyle/>
          <a:p>
            <a:r>
              <a:rPr lang="pl-PL" dirty="0">
                <a:cs typeface="Times New Roman" panose="02020603050405020304" pitchFamily="18" charset="0"/>
              </a:rPr>
              <a:t>Teofil widział, że sensu nie dojdzie się przez uproszczoną lekturę:</a:t>
            </a:r>
            <a:endParaRPr lang="pl-PL" dirty="0"/>
          </a:p>
        </p:txBody>
      </p:sp>
      <p:sp>
        <p:nvSpPr>
          <p:cNvPr id="6" name="pole tekstowe 5">
            <a:extLst>
              <a:ext uri="{FF2B5EF4-FFF2-40B4-BE49-F238E27FC236}">
                <a16:creationId xmlns:a16="http://schemas.microsoft.com/office/drawing/2014/main" id="{71CD10DD-52EA-EC4D-67DC-FBD10E27A24F}"/>
              </a:ext>
            </a:extLst>
          </p:cNvPr>
          <p:cNvSpPr txBox="1"/>
          <p:nvPr/>
        </p:nvSpPr>
        <p:spPr>
          <a:xfrm>
            <a:off x="14196" y="1004879"/>
            <a:ext cx="8795862" cy="1754326"/>
          </a:xfrm>
          <a:prstGeom prst="rect">
            <a:avLst/>
          </a:prstGeom>
          <a:noFill/>
        </p:spPr>
        <p:txBody>
          <a:bodyPr wrap="square">
            <a:spAutoFit/>
          </a:bodyPr>
          <a:lstStyle/>
          <a:p>
            <a:r>
              <a:rPr lang="pl-PL" dirty="0">
                <a:solidFill>
                  <a:srgbClr val="C00000"/>
                </a:solidFill>
              </a:rPr>
              <a:t>„Żaden człowiek, choćby posiadał dziesiątki tysięcy ust albo dziesiątki tysięcy języków, nie jest w stanie dokładnie wyjaśnić sensu opowiadania i opisu dzieła stworzenia dokonanego w ciągu sześciu dni. Nawet gdyby ktoś żył dziesiątki tysięcy lat w tym życiu, to i tak nie zdoła nic sensownego powiedzieć o tych rzeczach z powodu przemożnego ogromu (Ef 1,19) i bogactw Mądrości Boga (</a:t>
            </a:r>
            <a:r>
              <a:rPr lang="pl-PL" dirty="0" err="1">
                <a:solidFill>
                  <a:srgbClr val="C00000"/>
                </a:solidFill>
              </a:rPr>
              <a:t>Rz</a:t>
            </a:r>
            <a:r>
              <a:rPr lang="pl-PL" dirty="0">
                <a:solidFill>
                  <a:srgbClr val="C00000"/>
                </a:solidFill>
              </a:rPr>
              <a:t> 11,33), które zawarte są w wyżej przytoczonym opisie dzieła stworzenia w ciągu sześciu dni."</a:t>
            </a:r>
            <a:endParaRPr lang="pl-PL" dirty="0"/>
          </a:p>
        </p:txBody>
      </p:sp>
      <p:sp>
        <p:nvSpPr>
          <p:cNvPr id="3" name="pole tekstowe 2">
            <a:extLst>
              <a:ext uri="{FF2B5EF4-FFF2-40B4-BE49-F238E27FC236}">
                <a16:creationId xmlns:a16="http://schemas.microsoft.com/office/drawing/2014/main" id="{23327A9F-B577-DD4D-9A31-98676A6344C9}"/>
              </a:ext>
            </a:extLst>
          </p:cNvPr>
          <p:cNvSpPr txBox="1"/>
          <p:nvPr/>
        </p:nvSpPr>
        <p:spPr>
          <a:xfrm>
            <a:off x="41194" y="3128537"/>
            <a:ext cx="8915172" cy="646331"/>
          </a:xfrm>
          <a:prstGeom prst="rect">
            <a:avLst/>
          </a:prstGeom>
          <a:noFill/>
        </p:spPr>
        <p:txBody>
          <a:bodyPr wrap="square">
            <a:spAutoFit/>
          </a:bodyPr>
          <a:lstStyle/>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„zostało powiedziane przez Boga: uczyńmy człowieka,</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lecz bez określenia jak to się stało</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t>
            </a:r>
            <a:endParaRPr lang="pl-PL" dirty="0">
              <a:solidFill>
                <a:srgbClr val="C00000"/>
              </a:solidFill>
            </a:endParaRPr>
          </a:p>
        </p:txBody>
      </p:sp>
      <p:sp>
        <p:nvSpPr>
          <p:cNvPr id="7" name="pole tekstowe 6">
            <a:extLst>
              <a:ext uri="{FF2B5EF4-FFF2-40B4-BE49-F238E27FC236}">
                <a16:creationId xmlns:a16="http://schemas.microsoft.com/office/drawing/2014/main" id="{A766EF71-FF0E-CB24-38E1-D048E9CDE408}"/>
              </a:ext>
            </a:extLst>
          </p:cNvPr>
          <p:cNvSpPr txBox="1"/>
          <p:nvPr/>
        </p:nvSpPr>
        <p:spPr>
          <a:xfrm>
            <a:off x="14196" y="2759205"/>
            <a:ext cx="9022300" cy="369332"/>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W każdym razie nie ma co szukać dokładnego opisu sposobu stworzenia w Biblii: </a:t>
            </a:r>
            <a:endParaRPr lang="pl-PL" dirty="0"/>
          </a:p>
        </p:txBody>
      </p:sp>
      <p:sp>
        <p:nvSpPr>
          <p:cNvPr id="4" name="pole tekstowe 3">
            <a:extLst>
              <a:ext uri="{FF2B5EF4-FFF2-40B4-BE49-F238E27FC236}">
                <a16:creationId xmlns:a16="http://schemas.microsoft.com/office/drawing/2014/main" id="{D90F2DE0-FCBE-B409-D42A-7C1624E479C7}"/>
              </a:ext>
            </a:extLst>
          </p:cNvPr>
          <p:cNvSpPr txBox="1"/>
          <p:nvPr/>
        </p:nvSpPr>
        <p:spPr>
          <a:xfrm>
            <a:off x="41194" y="6488519"/>
            <a:ext cx="4708768" cy="246221"/>
          </a:xfrm>
          <a:prstGeom prst="rect">
            <a:avLst/>
          </a:prstGeom>
          <a:noFill/>
        </p:spPr>
        <p:txBody>
          <a:bodyPr wrap="square">
            <a:spAutoFit/>
          </a:bodyPr>
          <a:lstStyle/>
          <a:p>
            <a:r>
              <a:rPr lang="pl-PL" sz="1000" dirty="0">
                <a:effectLst/>
                <a:latin typeface="Arial" panose="020B0604020202020204" pitchFamily="34" charset="0"/>
                <a:ea typeface="Calibri" panose="020F0502020204030204" pitchFamily="34" charset="0"/>
                <a:cs typeface="Times New Roman" panose="02020603050405020304" pitchFamily="18" charset="0"/>
              </a:rPr>
              <a:t>Wszystkie cytaty z dzieło „Do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Autolyka</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endParaRPr lang="pl-PL" sz="1000" dirty="0"/>
          </a:p>
        </p:txBody>
      </p:sp>
    </p:spTree>
    <p:extLst>
      <p:ext uri="{BB962C8B-B14F-4D97-AF65-F5344CB8AC3E}">
        <p14:creationId xmlns:p14="http://schemas.microsoft.com/office/powerpoint/2010/main" val="1574081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Bazyli Wielki (330-379) doktor Kościoła</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5081" y="635547"/>
            <a:ext cx="8787399" cy="646331"/>
          </a:xfrm>
          <a:prstGeom prst="rect">
            <a:avLst/>
          </a:prstGeom>
          <a:noFill/>
        </p:spPr>
        <p:txBody>
          <a:bodyPr wrap="square">
            <a:spAutoFit/>
          </a:bodyPr>
          <a:lstStyle/>
          <a:p>
            <a:r>
              <a:rPr lang="pl-PL" dirty="0" err="1">
                <a:cs typeface="Times New Roman" panose="02020603050405020304" pitchFamily="18" charset="0"/>
              </a:rPr>
              <a:t>Św.Bazyli</a:t>
            </a:r>
            <a:r>
              <a:rPr lang="pl-PL" dirty="0">
                <a:cs typeface="Times New Roman" panose="02020603050405020304" pitchFamily="18" charset="0"/>
              </a:rPr>
              <a:t> zauważa, że Biblia nie mówi nam w zasadzie jak Stworzenie się odbyło; pisze nawet:</a:t>
            </a:r>
            <a:endParaRPr lang="pl-PL" dirty="0"/>
          </a:p>
        </p:txBody>
      </p:sp>
      <p:sp>
        <p:nvSpPr>
          <p:cNvPr id="3" name="pole tekstowe 2">
            <a:extLst>
              <a:ext uri="{FF2B5EF4-FFF2-40B4-BE49-F238E27FC236}">
                <a16:creationId xmlns:a16="http://schemas.microsoft.com/office/drawing/2014/main" id="{6BF1307A-A712-35C6-CE55-660B3A6200A6}"/>
              </a:ext>
            </a:extLst>
          </p:cNvPr>
          <p:cNvSpPr txBox="1"/>
          <p:nvPr/>
        </p:nvSpPr>
        <p:spPr>
          <a:xfrm>
            <a:off x="45653" y="1235711"/>
            <a:ext cx="8461313" cy="646331"/>
          </a:xfrm>
          <a:prstGeom prst="rect">
            <a:avLst/>
          </a:prstGeom>
          <a:noFill/>
        </p:spPr>
        <p:txBody>
          <a:bodyPr wrap="square">
            <a:spAutoFit/>
          </a:bodyPr>
          <a:lstStyle/>
          <a:p>
            <a:r>
              <a:rPr lang="pl-PL" dirty="0">
                <a:solidFill>
                  <a:srgbClr val="C00000"/>
                </a:solidFill>
              </a:rPr>
              <a:t>„</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To milczenie [Biblii] służy ćwiczeniu naszego rozumu, abyśmy wychodząc z tak niewielu danych, poczuli się wezwani do odkrywania prawdy”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II,3/</a:t>
            </a:r>
            <a:endParaRPr lang="pl-PL" dirty="0"/>
          </a:p>
        </p:txBody>
      </p:sp>
      <p:sp>
        <p:nvSpPr>
          <p:cNvPr id="6" name="pole tekstowe 5">
            <a:extLst>
              <a:ext uri="{FF2B5EF4-FFF2-40B4-BE49-F238E27FC236}">
                <a16:creationId xmlns:a16="http://schemas.microsoft.com/office/drawing/2014/main" id="{71CD10DD-52EA-EC4D-67DC-FBD10E27A24F}"/>
              </a:ext>
            </a:extLst>
          </p:cNvPr>
          <p:cNvSpPr txBox="1"/>
          <p:nvPr/>
        </p:nvSpPr>
        <p:spPr>
          <a:xfrm>
            <a:off x="0" y="2821344"/>
            <a:ext cx="8795862" cy="369332"/>
          </a:xfrm>
          <a:prstGeom prst="rect">
            <a:avLst/>
          </a:prstGeom>
          <a:noFill/>
        </p:spPr>
        <p:txBody>
          <a:bodyPr wrap="square">
            <a:spAutoFit/>
          </a:bodyPr>
          <a:lstStyle/>
          <a:p>
            <a:r>
              <a:rPr lang="pl-PL" dirty="0">
                <a:solidFill>
                  <a:srgbClr val="C00000"/>
                </a:solidFill>
              </a:rPr>
              <a:t>„Ziemia, jak mówi Pismo Święte, była niewidzialna i niedokończona” (por. Rdz 1,2)"</a:t>
            </a:r>
            <a:endParaRPr lang="pl-PL" dirty="0"/>
          </a:p>
        </p:txBody>
      </p:sp>
      <p:sp>
        <p:nvSpPr>
          <p:cNvPr id="8" name="pole tekstowe 7">
            <a:extLst>
              <a:ext uri="{FF2B5EF4-FFF2-40B4-BE49-F238E27FC236}">
                <a16:creationId xmlns:a16="http://schemas.microsoft.com/office/drawing/2014/main" id="{9ECDB324-407D-AEB6-D45C-75CC6A9D3402}"/>
              </a:ext>
            </a:extLst>
          </p:cNvPr>
          <p:cNvSpPr txBox="1"/>
          <p:nvPr/>
        </p:nvSpPr>
        <p:spPr>
          <a:xfrm>
            <a:off x="101033" y="3633193"/>
            <a:ext cx="8676965" cy="2585323"/>
          </a:xfrm>
          <a:prstGeom prst="rect">
            <a:avLst/>
          </a:prstGeom>
          <a:noFill/>
        </p:spPr>
        <p:txBody>
          <a:bodyPr wrap="square">
            <a:spAutoFit/>
          </a:bodyPr>
          <a:lstStyle/>
          <a:p>
            <a:r>
              <a:rPr lang="pl-PL" sz="1800" dirty="0">
                <a:solidFill>
                  <a:srgbClr val="C00000"/>
                </a:solidFill>
                <a:effectLst/>
                <a:latin typeface="Lucida Grande"/>
                <a:ea typeface="Calibri" panose="020F0502020204030204" pitchFamily="34" charset="0"/>
                <a:cs typeface="Times New Roman" panose="02020603050405020304" pitchFamily="18" charset="0"/>
              </a:rPr>
              <a:t>„</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Odwołam się tu do pewnego Syryjczyka: słowo syryjskie jest tu bowiem bliższe znaczeniu terminu hebrajskiego, lepiej więc oddaje znaczenie Biblii. Przez wyrażenie «unosił się» Syryjczycy rozumieją: przenikał naturę wody, </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tak jak ptak zasłaniający jajka swoim ciałem i udzielający im siły życiowej przez swoje własne ciepło</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W ten sposób zbliżamy się najbardziej, jak tylko można, do znaczenia słów «Duch unosił się»: mamy przez to zrozumieć, że </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przygotowywał naturę wody do wydania istot żyjących</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jest to wystarczający dowód dla tych, którzy pytają, czy Duch Święty brał aktywny udział w stworzeniu świata”</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II 6/</a:t>
            </a:r>
            <a:endParaRPr lang="pl-PL" dirty="0"/>
          </a:p>
        </p:txBody>
      </p:sp>
      <p:sp>
        <p:nvSpPr>
          <p:cNvPr id="4" name="pole tekstowe 3">
            <a:extLst>
              <a:ext uri="{FF2B5EF4-FFF2-40B4-BE49-F238E27FC236}">
                <a16:creationId xmlns:a16="http://schemas.microsoft.com/office/drawing/2014/main" id="{D43A9605-A58C-1D71-4573-8A910C3E4332}"/>
              </a:ext>
            </a:extLst>
          </p:cNvPr>
          <p:cNvSpPr txBox="1"/>
          <p:nvPr/>
        </p:nvSpPr>
        <p:spPr>
          <a:xfrm>
            <a:off x="257865" y="1945434"/>
            <a:ext cx="8418964" cy="923330"/>
          </a:xfrm>
          <a:prstGeom prst="rect">
            <a:avLst/>
          </a:prstGeom>
          <a:noFill/>
        </p:spPr>
        <p:txBody>
          <a:bodyPr wrap="square">
            <a:spAutoFit/>
          </a:bodyPr>
          <a:lstStyle/>
          <a:p>
            <a:pPr algn="l"/>
            <a:r>
              <a:rPr lang="pl-PL" b="0" i="0" dirty="0">
                <a:solidFill>
                  <a:srgbClr val="0000FF"/>
                </a:solidFill>
                <a:effectLst/>
                <a:latin typeface="Roboto" panose="02000000000000000000" pitchFamily="2" charset="0"/>
              </a:rPr>
              <a:t>"Na początku Bóg stworzył niebo i ziemię. Ziemia zaś była bezładem i pustkowiem: ciemność była nad powierzchnią bezmiaru wód, a Duch Boży unosił się nad wodami.” </a:t>
            </a:r>
            <a:r>
              <a:rPr lang="pl-PL" b="0" i="0" dirty="0">
                <a:solidFill>
                  <a:srgbClr val="000000"/>
                </a:solidFill>
                <a:effectLst/>
                <a:latin typeface="Roboto" panose="02000000000000000000" pitchFamily="2" charset="0"/>
              </a:rPr>
              <a:t>/</a:t>
            </a:r>
            <a:r>
              <a:rPr lang="pl-PL" b="1" i="0" dirty="0">
                <a:solidFill>
                  <a:srgbClr val="000000"/>
                </a:solidFill>
                <a:effectLst/>
                <a:latin typeface="Roboto" panose="02000000000000000000" pitchFamily="2" charset="0"/>
              </a:rPr>
              <a:t>Rdz 1,1-2/ [</a:t>
            </a:r>
            <a:r>
              <a:rPr lang="pl-PL" b="1" i="0" dirty="0" err="1">
                <a:solidFill>
                  <a:srgbClr val="000000"/>
                </a:solidFill>
                <a:effectLst/>
                <a:latin typeface="Roboto" panose="02000000000000000000" pitchFamily="2" charset="0"/>
              </a:rPr>
              <a:t>mrb</a:t>
            </a:r>
            <a:r>
              <a:rPr lang="pl-PL" b="1" i="0" dirty="0">
                <a:solidFill>
                  <a:srgbClr val="000000"/>
                </a:solidFill>
                <a:effectLst/>
                <a:latin typeface="Roboto" panose="02000000000000000000" pitchFamily="2" charset="0"/>
              </a:rPr>
              <a:t> o co chodzi z bezładem powiedzieć/</a:t>
            </a:r>
            <a:endParaRPr lang="pl-PL" b="0" i="0" dirty="0">
              <a:solidFill>
                <a:srgbClr val="000000"/>
              </a:solidFill>
              <a:effectLst/>
              <a:latin typeface="Roboto" panose="02000000000000000000" pitchFamily="2" charset="0"/>
            </a:endParaRPr>
          </a:p>
        </p:txBody>
      </p:sp>
      <p:sp>
        <p:nvSpPr>
          <p:cNvPr id="12" name="Prostokąt 11">
            <a:extLst>
              <a:ext uri="{FF2B5EF4-FFF2-40B4-BE49-F238E27FC236}">
                <a16:creationId xmlns:a16="http://schemas.microsoft.com/office/drawing/2014/main" id="{9D24CAA5-1A91-F64F-2FDF-DFB12AF9531F}"/>
              </a:ext>
            </a:extLst>
          </p:cNvPr>
          <p:cNvSpPr/>
          <p:nvPr/>
        </p:nvSpPr>
        <p:spPr>
          <a:xfrm>
            <a:off x="899778" y="1111154"/>
            <a:ext cx="6984776" cy="3420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Jakiego Syryjczyka miał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św.Bazyli</a:t>
            </a:r>
            <a:r>
              <a:rPr lang="pl-PL" sz="1800" dirty="0">
                <a:effectLst/>
                <a:latin typeface="Arial" panose="020B0604020202020204" pitchFamily="34" charset="0"/>
                <a:ea typeface="Calibri" panose="020F0502020204030204" pitchFamily="34" charset="0"/>
                <a:cs typeface="Times New Roman" panose="02020603050405020304" pitchFamily="18" charset="0"/>
              </a:rPr>
              <a:t> na myśli? Prawdopodobnie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św.Efrema</a:t>
            </a:r>
            <a:r>
              <a:rPr lang="pl-PL" sz="1800" dirty="0">
                <a:effectLst/>
                <a:latin typeface="Arial" panose="020B0604020202020204" pitchFamily="34" charset="0"/>
                <a:ea typeface="Calibri" panose="020F0502020204030204" pitchFamily="34" charset="0"/>
                <a:cs typeface="Times New Roman" panose="02020603050405020304" pitchFamily="18" charset="0"/>
              </a:rPr>
              <a:t> (+373), który napisał:</a:t>
            </a:r>
          </a:p>
          <a:p>
            <a:endParaRPr lang="pl-PL" sz="1800" dirty="0">
              <a:effectLst/>
              <a:latin typeface="Lucida Grande"/>
              <a:ea typeface="Calibri" panose="020F0502020204030204" pitchFamily="34" charset="0"/>
              <a:cs typeface="Times New Roman" panose="02020603050405020304" pitchFamily="18" charset="0"/>
            </a:endParaRPr>
          </a:p>
          <a:p>
            <a:r>
              <a:rPr lang="pl-PL" sz="1800" b="1" dirty="0">
                <a:solidFill>
                  <a:srgbClr val="FFC000"/>
                </a:solidFill>
                <a:effectLst/>
                <a:latin typeface="Lucida Grande"/>
                <a:ea typeface="Calibri" panose="020F0502020204030204" pitchFamily="34" charset="0"/>
                <a:cs typeface="Times New Roman" panose="02020603050405020304" pitchFamily="18" charset="0"/>
              </a:rPr>
              <a:t>„</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Duch Święty ogrzewał wody pewnego rodzaju ciepłem życiowym, aż doprowadził je jakby do wrzenia: wskutek intensywnego ciepła udzielił im płodności. Podobne jest działanie kwoki. Wysiaduje ona jajka, aż staną się płodne wskutek ciepła”</a:t>
            </a:r>
          </a:p>
        </p:txBody>
      </p:sp>
    </p:spTree>
    <p:extLst>
      <p:ext uri="{BB962C8B-B14F-4D97-AF65-F5344CB8AC3E}">
        <p14:creationId xmlns:p14="http://schemas.microsoft.com/office/powerpoint/2010/main" val="140314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Bazyli Wielki (330-379) doktor Kościoła</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5081" y="635547"/>
            <a:ext cx="8787399" cy="646331"/>
          </a:xfrm>
          <a:prstGeom prst="rect">
            <a:avLst/>
          </a:prstGeom>
          <a:noFill/>
        </p:spPr>
        <p:txBody>
          <a:bodyPr wrap="square">
            <a:spAutoFit/>
          </a:bodyPr>
          <a:lstStyle/>
          <a:p>
            <a:r>
              <a:rPr lang="pl-PL" dirty="0" err="1">
                <a:cs typeface="Times New Roman" panose="02020603050405020304" pitchFamily="18" charset="0"/>
              </a:rPr>
              <a:t>Św.Bazyli</a:t>
            </a:r>
            <a:r>
              <a:rPr lang="pl-PL" dirty="0">
                <a:cs typeface="Times New Roman" panose="02020603050405020304" pitchFamily="18" charset="0"/>
              </a:rPr>
              <a:t> zauważa, że Biblia nie mówi nam w zasadzie jak Stworzenie się odbyło; pisze nawet:</a:t>
            </a:r>
            <a:endParaRPr lang="pl-PL" dirty="0"/>
          </a:p>
        </p:txBody>
      </p:sp>
      <p:sp>
        <p:nvSpPr>
          <p:cNvPr id="3" name="pole tekstowe 2">
            <a:extLst>
              <a:ext uri="{FF2B5EF4-FFF2-40B4-BE49-F238E27FC236}">
                <a16:creationId xmlns:a16="http://schemas.microsoft.com/office/drawing/2014/main" id="{6BF1307A-A712-35C6-CE55-660B3A6200A6}"/>
              </a:ext>
            </a:extLst>
          </p:cNvPr>
          <p:cNvSpPr txBox="1"/>
          <p:nvPr/>
        </p:nvSpPr>
        <p:spPr>
          <a:xfrm>
            <a:off x="45653" y="1235711"/>
            <a:ext cx="8461313" cy="646331"/>
          </a:xfrm>
          <a:prstGeom prst="rect">
            <a:avLst/>
          </a:prstGeom>
          <a:noFill/>
        </p:spPr>
        <p:txBody>
          <a:bodyPr wrap="square">
            <a:spAutoFit/>
          </a:bodyPr>
          <a:lstStyle/>
          <a:p>
            <a:r>
              <a:rPr lang="pl-PL" dirty="0">
                <a:solidFill>
                  <a:srgbClr val="C00000"/>
                </a:solidFill>
              </a:rPr>
              <a:t>„</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To milczenie [Biblii] służy ćwiczeniu naszego rozumu, abyśmy wychodząc z tak niewielu danych, poczuli się wezwani do odkrywania prawdy”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II,3/</a:t>
            </a:r>
            <a:endParaRPr lang="pl-PL" dirty="0"/>
          </a:p>
        </p:txBody>
      </p:sp>
      <p:sp>
        <p:nvSpPr>
          <p:cNvPr id="8" name="pole tekstowe 7">
            <a:extLst>
              <a:ext uri="{FF2B5EF4-FFF2-40B4-BE49-F238E27FC236}">
                <a16:creationId xmlns:a16="http://schemas.microsoft.com/office/drawing/2014/main" id="{9ECDB324-407D-AEB6-D45C-75CC6A9D3402}"/>
              </a:ext>
            </a:extLst>
          </p:cNvPr>
          <p:cNvSpPr txBox="1"/>
          <p:nvPr/>
        </p:nvSpPr>
        <p:spPr>
          <a:xfrm>
            <a:off x="179765" y="4929791"/>
            <a:ext cx="8676965" cy="1477328"/>
          </a:xfrm>
          <a:prstGeom prst="rect">
            <a:avLst/>
          </a:prstGeom>
          <a:noFill/>
        </p:spPr>
        <p:txBody>
          <a:bodyPr wrap="square">
            <a:spAutoFit/>
          </a:bodyPr>
          <a:lstStyle/>
          <a:p>
            <a:r>
              <a:rPr lang="pl-PL" sz="1800" dirty="0">
                <a:solidFill>
                  <a:srgbClr val="C00000"/>
                </a:solidFill>
                <a:effectLst/>
                <a:latin typeface="Lucida Grande"/>
                <a:ea typeface="Calibri" panose="020F0502020204030204" pitchFamily="34" charset="0"/>
                <a:cs typeface="Times New Roman" panose="02020603050405020304" pitchFamily="18" charset="0"/>
              </a:rPr>
              <a:t>„</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Kiedy ziemia odpoczęła, uwolniona wreszcie od ciężaru wody, dotarł do niej rozkaz, by wydała trawy i drzewa. Widzimy zresztą, że to samo dzieje się nawet dziś. </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Głos, który wtedy rozbrzmiał, i ów pierwszy stały się prawem natury i nadal działają na ziemi, dając jej moc wydawania owoców po wszystkie czasy</a:t>
            </a:r>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V 1/</a:t>
            </a:r>
            <a:endParaRPr lang="pl-PL" dirty="0"/>
          </a:p>
        </p:txBody>
      </p:sp>
      <p:sp>
        <p:nvSpPr>
          <p:cNvPr id="4" name="pole tekstowe 3">
            <a:extLst>
              <a:ext uri="{FF2B5EF4-FFF2-40B4-BE49-F238E27FC236}">
                <a16:creationId xmlns:a16="http://schemas.microsoft.com/office/drawing/2014/main" id="{D43A9605-A58C-1D71-4573-8A910C3E4332}"/>
              </a:ext>
            </a:extLst>
          </p:cNvPr>
          <p:cNvSpPr txBox="1"/>
          <p:nvPr/>
        </p:nvSpPr>
        <p:spPr>
          <a:xfrm>
            <a:off x="89447" y="1968908"/>
            <a:ext cx="8418964" cy="2862322"/>
          </a:xfrm>
          <a:prstGeom prst="rect">
            <a:avLst/>
          </a:prstGeom>
          <a:noFill/>
        </p:spPr>
        <p:txBody>
          <a:bodyPr wrap="square">
            <a:spAutoFit/>
          </a:bodyPr>
          <a:lstStyle/>
          <a:p>
            <a:pPr algn="l"/>
            <a:r>
              <a:rPr lang="pl-PL" b="0" i="0" dirty="0">
                <a:solidFill>
                  <a:srgbClr val="0000FF"/>
                </a:solidFill>
                <a:effectLst/>
                <a:latin typeface="Roboto" panose="02000000000000000000" pitchFamily="2" charset="0"/>
              </a:rPr>
              <a:t>"A potem Bóg rzekł: Niechaj zbiorą się wody spod nieba w jedno miejsce i niech się ukaże powierzchnia sucha! </a:t>
            </a:r>
          </a:p>
          <a:p>
            <a:pPr algn="l"/>
            <a:r>
              <a:rPr lang="pl-PL" b="0" i="0" dirty="0">
                <a:solidFill>
                  <a:srgbClr val="0000FF"/>
                </a:solidFill>
                <a:effectLst/>
                <a:latin typeface="Roboto" panose="02000000000000000000" pitchFamily="2" charset="0"/>
              </a:rPr>
              <a:t>A gdy tak się stało, Bóg nazwał tę suchą powierzchnię ziemią, a zbiorowisko wód nazwał morzem. </a:t>
            </a:r>
          </a:p>
          <a:p>
            <a:pPr algn="l"/>
            <a:r>
              <a:rPr lang="pl-PL" b="0" i="0" dirty="0">
                <a:solidFill>
                  <a:srgbClr val="0000FF"/>
                </a:solidFill>
                <a:effectLst/>
                <a:latin typeface="Roboto" panose="02000000000000000000" pitchFamily="2" charset="0"/>
              </a:rPr>
              <a:t>Bóg, widząc, że były dobre, </a:t>
            </a:r>
            <a:r>
              <a:rPr lang="pl-PL" b="1" i="0" baseline="30000" dirty="0">
                <a:solidFill>
                  <a:srgbClr val="0000FF"/>
                </a:solidFill>
                <a:effectLst/>
                <a:latin typeface="Roboto" panose="02000000000000000000" pitchFamily="2" charset="0"/>
              </a:rPr>
              <a:t> </a:t>
            </a:r>
            <a:r>
              <a:rPr lang="pl-PL" b="0" i="0" dirty="0">
                <a:solidFill>
                  <a:srgbClr val="0000FF"/>
                </a:solidFill>
                <a:effectLst/>
                <a:latin typeface="Roboto" panose="02000000000000000000" pitchFamily="2" charset="0"/>
              </a:rPr>
              <a:t>rzekł: Niechaj ziemia wyda rośliny zielone: trawy dające nasiona, drzewa owocowe rodzące na ziemi według swego gatunku owoce, w których są nasiona. I tak się stało. </a:t>
            </a:r>
            <a:endParaRPr lang="pl-PL" b="1" baseline="30000" dirty="0">
              <a:solidFill>
                <a:srgbClr val="0000FF"/>
              </a:solidFill>
              <a:latin typeface="Roboto" panose="02000000000000000000" pitchFamily="2" charset="0"/>
            </a:endParaRPr>
          </a:p>
          <a:p>
            <a:pPr algn="l"/>
            <a:r>
              <a:rPr lang="pl-PL" b="0" i="0" dirty="0">
                <a:solidFill>
                  <a:srgbClr val="0000FF"/>
                </a:solidFill>
                <a:effectLst/>
                <a:latin typeface="Roboto" panose="02000000000000000000" pitchFamily="2" charset="0"/>
              </a:rPr>
              <a:t>Ziemia wydała rośliny zielone: trawę dającą nasienie według swego gatunku i drzewa rodzące owoce, w których było nasienie według ich gatunków. A Bóg widział, że były dobre.”</a:t>
            </a:r>
            <a:r>
              <a:rPr lang="pl-PL" b="0" i="0" dirty="0">
                <a:solidFill>
                  <a:srgbClr val="000000"/>
                </a:solidFill>
                <a:effectLst/>
                <a:latin typeface="Roboto" panose="02000000000000000000" pitchFamily="2" charset="0"/>
              </a:rPr>
              <a:t>/</a:t>
            </a:r>
            <a:r>
              <a:rPr lang="pl-PL" b="1" i="0" dirty="0">
                <a:solidFill>
                  <a:srgbClr val="000000"/>
                </a:solidFill>
                <a:effectLst/>
                <a:latin typeface="Roboto" panose="02000000000000000000" pitchFamily="2" charset="0"/>
              </a:rPr>
              <a:t>Rdz 1,9-12</a:t>
            </a:r>
            <a:r>
              <a:rPr lang="pl-PL" b="0" i="0" dirty="0">
                <a:solidFill>
                  <a:srgbClr val="000000"/>
                </a:solidFill>
                <a:effectLst/>
                <a:latin typeface="Roboto" panose="02000000000000000000" pitchFamily="2" charset="0"/>
              </a:rPr>
              <a:t> /</a:t>
            </a:r>
          </a:p>
        </p:txBody>
      </p:sp>
      <p:sp>
        <p:nvSpPr>
          <p:cNvPr id="2" name="Prostokąt 1">
            <a:extLst>
              <a:ext uri="{FF2B5EF4-FFF2-40B4-BE49-F238E27FC236}">
                <a16:creationId xmlns:a16="http://schemas.microsoft.com/office/drawing/2014/main" id="{8F6D43D9-2362-A93B-B0EC-38203B7C0ADD}"/>
              </a:ext>
            </a:extLst>
          </p:cNvPr>
          <p:cNvSpPr/>
          <p:nvPr/>
        </p:nvSpPr>
        <p:spPr>
          <a:xfrm>
            <a:off x="806541" y="1689879"/>
            <a:ext cx="6984776" cy="3420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„Płodność ziemi jest jej doskonałym dokończeniem: wzrost wszelkiego rodzaju roślin i wybujałych, wysokich drzew, zarówno pożytecznych, jak i niedających owoców; słodki zapach kwiatów i ich przyjemne kolory – wszystko to, co nieco później na rozkaz Boga ujawniło się z ziemi, aby upiększyć ją jako wspólną matkę tego wszystkiego”</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Hexaemeron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II, 1</a:t>
            </a:r>
          </a:p>
          <a:p>
            <a:endParaRPr lang="pl-PL" sz="1800" dirty="0">
              <a:effectLst/>
              <a:latin typeface="Lucida Grande"/>
              <a:ea typeface="Calibri" panose="020F0502020204030204" pitchFamily="34" charset="0"/>
              <a:cs typeface="Times New Roman" panose="02020603050405020304" pitchFamily="18" charset="0"/>
            </a:endParaRPr>
          </a:p>
          <a:p>
            <a:r>
              <a:rPr lang="pl-PL" sz="1800" dirty="0">
                <a:solidFill>
                  <a:srgbClr val="FFC000"/>
                </a:solidFill>
                <a:effectLst/>
                <a:latin typeface="Lucida Grande"/>
                <a:ea typeface="Calibri" panose="020F0502020204030204" pitchFamily="34" charset="0"/>
                <a:cs typeface="Times New Roman" panose="02020603050405020304" pitchFamily="18" charset="0"/>
              </a:rPr>
              <a:t>„Kiedy m</a:t>
            </a: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ówimy o głosie Bożym, o słowach, o rozkazie i o Bożym języku, nie oznacza to dźwięku, który wydobywałby się z organu mowy, ani drgania powietrza wskutek ruchu języka. To po prostu oznaka woli Boga, a jeśli nadajemy jej kształt rozkazu, to tylko dlatego, aby lepiej pouczyć duszę słuchacza”</a:t>
            </a:r>
            <a:endParaRPr lang="pl-PL" sz="2400" b="1" dirty="0">
              <a:solidFill>
                <a:srgbClr val="FFC000"/>
              </a:solidFill>
            </a:endParaRPr>
          </a:p>
        </p:txBody>
      </p:sp>
    </p:spTree>
    <p:extLst>
      <p:ext uri="{BB962C8B-B14F-4D97-AF65-F5344CB8AC3E}">
        <p14:creationId xmlns:p14="http://schemas.microsoft.com/office/powerpoint/2010/main" val="562271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Grzegorz z </a:t>
            </a:r>
            <a:r>
              <a:rPr lang="pl-PL" altLang="pl-PL" sz="2400" b="1" dirty="0" err="1">
                <a:solidFill>
                  <a:srgbClr val="A03033"/>
                </a:solidFill>
                <a:latin typeface="Arial" panose="020B0604020202020204" pitchFamily="34" charset="0"/>
              </a:rPr>
              <a:t>Nyssy</a:t>
            </a:r>
            <a:r>
              <a:rPr lang="pl-PL" altLang="pl-PL" sz="2400" b="1" dirty="0">
                <a:solidFill>
                  <a:srgbClr val="A03033"/>
                </a:solidFill>
                <a:latin typeface="Arial" panose="020B0604020202020204" pitchFamily="34" charset="0"/>
              </a:rPr>
              <a:t> (335-394) doktor Kościoła</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6196" y="635547"/>
            <a:ext cx="8786284" cy="1477328"/>
          </a:xfrm>
          <a:prstGeom prst="rect">
            <a:avLst/>
          </a:prstGeom>
          <a:noFill/>
        </p:spPr>
        <p:txBody>
          <a:bodyPr wrap="square">
            <a:spAutoFit/>
          </a:bodyPr>
          <a:lstStyle/>
          <a:p>
            <a:r>
              <a:rPr lang="pl-PL" dirty="0">
                <a:cs typeface="Times New Roman" panose="02020603050405020304" pitchFamily="18" charset="0"/>
              </a:rPr>
              <a:t>Akt stwórczy Boga to pewien rodzaj impulsu, przez który świat został skierowany w kierunku rozwoju. Rozwój ten dokonuje się dzięki samej aktywności dynamicznych potencji, które Bóg wszczepił w materię. Wygląda na to, że święty uważał, że człowiek w rozwoju przeszedł przez formę rośliny i zwierzęcia:</a:t>
            </a:r>
          </a:p>
          <a:p>
            <a:r>
              <a:rPr lang="pl-PL" dirty="0">
                <a:cs typeface="Times New Roman" panose="02020603050405020304" pitchFamily="18" charset="0"/>
              </a:rPr>
              <a:t> </a:t>
            </a:r>
            <a:endParaRPr lang="pl-PL" dirty="0"/>
          </a:p>
        </p:txBody>
      </p:sp>
      <p:sp>
        <p:nvSpPr>
          <p:cNvPr id="3" name="pole tekstowe 2">
            <a:extLst>
              <a:ext uri="{FF2B5EF4-FFF2-40B4-BE49-F238E27FC236}">
                <a16:creationId xmlns:a16="http://schemas.microsoft.com/office/drawing/2014/main" id="{B55957E3-BBBF-D282-7C10-A86572EC5FF6}"/>
              </a:ext>
            </a:extLst>
          </p:cNvPr>
          <p:cNvSpPr txBox="1"/>
          <p:nvPr/>
        </p:nvSpPr>
        <p:spPr>
          <a:xfrm>
            <a:off x="250466" y="1772816"/>
            <a:ext cx="8786030" cy="1200329"/>
          </a:xfrm>
          <a:prstGeom prst="rect">
            <a:avLst/>
          </a:prstGeom>
          <a:noFill/>
        </p:spPr>
        <p:txBody>
          <a:bodyPr wrap="square">
            <a:spAutoFit/>
          </a:bodyPr>
          <a:lstStyle/>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"Siła życiowa zespoliła się z naturą fizyczną według pewnego następstwa. Najpierw wlała się w naturę pozbawioną czucia, następnie zrobiła krok wyżej wstępując w świat uczucia, a w końcu osiągnęła inteligentne rozumne istoty" </a:t>
            </a:r>
            <a:r>
              <a:rPr lang="pl-PL" sz="1800" dirty="0">
                <a:effectLst/>
                <a:latin typeface="Arial" panose="020B0604020202020204" pitchFamily="34" charset="0"/>
                <a:ea typeface="Calibri" panose="020F0502020204030204" pitchFamily="34" charset="0"/>
                <a:cs typeface="Times New Roman" panose="02020603050405020304" pitchFamily="18" charset="0"/>
              </a:rPr>
              <a:t>(De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anima</a:t>
            </a:r>
            <a:r>
              <a:rPr lang="pl-PL" sz="1800" dirty="0">
                <a:effectLst/>
                <a:latin typeface="Arial" panose="020B0604020202020204" pitchFamily="34" charset="0"/>
                <a:ea typeface="Calibri" panose="020F0502020204030204" pitchFamily="34" charset="0"/>
                <a:cs typeface="Times New Roman" panose="02020603050405020304" pitchFamily="18" charset="0"/>
              </a:rPr>
              <a:t> et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resurrectione</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endParaRPr lang="pl-PL" dirty="0"/>
          </a:p>
        </p:txBody>
      </p:sp>
      <p:sp>
        <p:nvSpPr>
          <p:cNvPr id="6" name="pole tekstowe 5">
            <a:extLst>
              <a:ext uri="{FF2B5EF4-FFF2-40B4-BE49-F238E27FC236}">
                <a16:creationId xmlns:a16="http://schemas.microsoft.com/office/drawing/2014/main" id="{543B2AB2-0068-12F8-FFF4-785FA5967BB7}"/>
              </a:ext>
            </a:extLst>
          </p:cNvPr>
          <p:cNvSpPr txBox="1"/>
          <p:nvPr/>
        </p:nvSpPr>
        <p:spPr>
          <a:xfrm>
            <a:off x="264870" y="3250144"/>
            <a:ext cx="7992888" cy="2585323"/>
          </a:xfrm>
          <a:prstGeom prst="rect">
            <a:avLst/>
          </a:prstGeom>
          <a:noFill/>
        </p:spPr>
        <p:txBody>
          <a:bodyPr wrap="square">
            <a:spAutoFit/>
          </a:bodyPr>
          <a:lstStyle/>
          <a:p>
            <a:r>
              <a:rPr lang="pl-PL" dirty="0"/>
              <a:t>Pierwszy opis stworzenia to stworzenie całej natury ludzkiej (a nie pojedynczego osobnika):</a:t>
            </a:r>
          </a:p>
          <a:p>
            <a:r>
              <a:rPr lang="pl-PL" dirty="0">
                <a:solidFill>
                  <a:srgbClr val="C00000"/>
                </a:solidFill>
              </a:rPr>
              <a:t>„Pismo mówiąc, że Bóg stworzył człowieka, za pomocą nieokreślonego terminu ukazuje całą ludzkość. To stworzenie nie zostało jeszcze nazwane Adamem, jak to mówi dalsze opowiadanie. Imię nadane stworzeniu nie było</a:t>
            </a:r>
          </a:p>
          <a:p>
            <a:r>
              <a:rPr lang="pl-PL" dirty="0">
                <a:solidFill>
                  <a:srgbClr val="C00000"/>
                </a:solidFill>
              </a:rPr>
              <a:t>indywidualne, ale ogólne. Przez powszechną nazwę natury każe nam rozumieć, że dzięki Bożemu przewidywaniu i mocy w pierwszym stworzeniu została zawarta cała ludzkość”</a:t>
            </a:r>
            <a:r>
              <a:rPr lang="pl-PL" dirty="0"/>
              <a:t>/</a:t>
            </a:r>
            <a:r>
              <a:rPr lang="pl-PL" dirty="0" err="1"/>
              <a:t>Dialogus</a:t>
            </a:r>
            <a:r>
              <a:rPr lang="pl-PL" dirty="0"/>
              <a:t> de </a:t>
            </a:r>
            <a:r>
              <a:rPr lang="pl-PL" dirty="0" err="1"/>
              <a:t>anima</a:t>
            </a:r>
            <a:r>
              <a:rPr lang="pl-PL" dirty="0"/>
              <a:t> et </a:t>
            </a:r>
            <a:r>
              <a:rPr lang="pl-PL" dirty="0" err="1"/>
              <a:t>resurrectione</a:t>
            </a:r>
            <a:r>
              <a:rPr lang="pl-PL" dirty="0"/>
              <a:t>, PG 46, 148, tłum. W. Kania, PSP 14, 81-82./</a:t>
            </a:r>
          </a:p>
        </p:txBody>
      </p:sp>
    </p:spTree>
    <p:extLst>
      <p:ext uri="{BB962C8B-B14F-4D97-AF65-F5344CB8AC3E}">
        <p14:creationId xmlns:p14="http://schemas.microsoft.com/office/powerpoint/2010/main" val="4091737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Grzegorz z </a:t>
            </a:r>
            <a:r>
              <a:rPr lang="pl-PL" altLang="pl-PL" sz="2400" b="1" dirty="0" err="1">
                <a:solidFill>
                  <a:srgbClr val="A03033"/>
                </a:solidFill>
                <a:latin typeface="Arial" panose="020B0604020202020204" pitchFamily="34" charset="0"/>
              </a:rPr>
              <a:t>Nyssy</a:t>
            </a:r>
            <a:r>
              <a:rPr lang="pl-PL" altLang="pl-PL" sz="2400" b="1" dirty="0">
                <a:solidFill>
                  <a:srgbClr val="A03033"/>
                </a:solidFill>
                <a:latin typeface="Arial" panose="020B0604020202020204" pitchFamily="34" charset="0"/>
              </a:rPr>
              <a:t> (335-394) doktor Kościoła</a:t>
            </a:r>
            <a:endParaRPr lang="pl-PL" altLang="pl-PL" sz="2400" dirty="0"/>
          </a:p>
        </p:txBody>
      </p:sp>
      <p:sp>
        <p:nvSpPr>
          <p:cNvPr id="6" name="pole tekstowe 5">
            <a:extLst>
              <a:ext uri="{FF2B5EF4-FFF2-40B4-BE49-F238E27FC236}">
                <a16:creationId xmlns:a16="http://schemas.microsoft.com/office/drawing/2014/main" id="{543B2AB2-0068-12F8-FFF4-785FA5967BB7}"/>
              </a:ext>
            </a:extLst>
          </p:cNvPr>
          <p:cNvSpPr txBox="1"/>
          <p:nvPr/>
        </p:nvSpPr>
        <p:spPr>
          <a:xfrm>
            <a:off x="-3552" y="548680"/>
            <a:ext cx="9147552" cy="3170099"/>
          </a:xfrm>
          <a:prstGeom prst="rect">
            <a:avLst/>
          </a:prstGeom>
          <a:noFill/>
        </p:spPr>
        <p:txBody>
          <a:bodyPr wrap="square">
            <a:spAutoFit/>
          </a:bodyPr>
          <a:lstStyle/>
          <a:p>
            <a:r>
              <a:rPr lang="pl-PL" sz="2000" dirty="0">
                <a:solidFill>
                  <a:srgbClr val="C00000"/>
                </a:solidFill>
              </a:rPr>
              <a:t>„Jak poszczególny człowiek jest określony ciężarem ciała i miarą dla niego są wymiary substancji, które rozciągają się tak samo jak powierzchnia ciała, podobnie sądzę, że jakby w jednym ciele Bóg, dzięki</a:t>
            </a:r>
          </a:p>
          <a:p>
            <a:r>
              <a:rPr lang="pl-PL" sz="2000" dirty="0">
                <a:solidFill>
                  <a:srgbClr val="C00000"/>
                </a:solidFill>
              </a:rPr>
              <a:t>swej przewidującej mocy, zawarł całą pełnię ludzkości, i o tym właśnie mówi Pismo w słowach: «Stworzył Bóg człowieka, na obraz Boży go stworzył».</a:t>
            </a:r>
          </a:p>
          <a:p>
            <a:r>
              <a:rPr lang="pl-PL" sz="2000" dirty="0">
                <a:solidFill>
                  <a:srgbClr val="C00000"/>
                </a:solidFill>
              </a:rPr>
              <a:t>Obraz [Boży] nie istnieje bowiem w jakiejś części natury ani łaska w jakimś z jej zewnętrznych przejawów, ale ta moc rozciąga się na cały rodzaj ludzki. [...]. Cała więc natura rozciągająca się od pierwszych do ostatnich jest jednym obrazem Tego, który jest”</a:t>
            </a:r>
            <a:r>
              <a:rPr lang="pl-PL" sz="2000" dirty="0"/>
              <a:t>/3 De </a:t>
            </a:r>
            <a:r>
              <a:rPr lang="pl-PL" sz="2000" dirty="0" err="1"/>
              <a:t>opificio</a:t>
            </a:r>
            <a:r>
              <a:rPr lang="pl-PL" sz="2000" dirty="0"/>
              <a:t> </a:t>
            </a:r>
            <a:r>
              <a:rPr lang="pl-PL" sz="2000" dirty="0" err="1"/>
              <a:t>hominis</a:t>
            </a:r>
            <a:r>
              <a:rPr lang="pl-PL" sz="2000" dirty="0"/>
              <a:t> PG 44, 185CD, tłum. M. </a:t>
            </a:r>
            <a:r>
              <a:rPr lang="pl-PL" sz="2000" dirty="0" err="1"/>
              <a:t>Przyszychowska</a:t>
            </a:r>
            <a:r>
              <a:rPr lang="pl-PL" sz="2000" dirty="0"/>
              <a:t>, Kraków 2006, 93./</a:t>
            </a:r>
          </a:p>
        </p:txBody>
      </p:sp>
      <p:sp>
        <p:nvSpPr>
          <p:cNvPr id="4" name="pole tekstowe 3">
            <a:extLst>
              <a:ext uri="{FF2B5EF4-FFF2-40B4-BE49-F238E27FC236}">
                <a16:creationId xmlns:a16="http://schemas.microsoft.com/office/drawing/2014/main" id="{7785ED39-048A-0626-FDE8-4D363840835A}"/>
              </a:ext>
            </a:extLst>
          </p:cNvPr>
          <p:cNvSpPr txBox="1"/>
          <p:nvPr/>
        </p:nvSpPr>
        <p:spPr>
          <a:xfrm>
            <a:off x="107504" y="4401108"/>
            <a:ext cx="8640960" cy="646331"/>
          </a:xfrm>
          <a:prstGeom prst="rect">
            <a:avLst/>
          </a:prstGeom>
          <a:noFill/>
        </p:spPr>
        <p:txBody>
          <a:bodyPr wrap="square">
            <a:spAutoFit/>
          </a:bodyPr>
          <a:lstStyle/>
          <a:p>
            <a:r>
              <a:rPr lang="pl-PL" dirty="0"/>
              <a:t>Pełnia ta istnieje obecnie w Bożym zamyśle a zrealizuje się, gdy przyjdą na świat wszyscy ludzie, którzy w ludzkiej naturze uczestniczą.</a:t>
            </a:r>
          </a:p>
        </p:txBody>
      </p:sp>
    </p:spTree>
    <p:extLst>
      <p:ext uri="{BB962C8B-B14F-4D97-AF65-F5344CB8AC3E}">
        <p14:creationId xmlns:p14="http://schemas.microsoft.com/office/powerpoint/2010/main" val="1444788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Grzegorz z </a:t>
            </a:r>
            <a:r>
              <a:rPr lang="pl-PL" altLang="pl-PL" sz="2400" b="1" dirty="0" err="1">
                <a:solidFill>
                  <a:srgbClr val="A03033"/>
                </a:solidFill>
                <a:latin typeface="Arial" panose="020B0604020202020204" pitchFamily="34" charset="0"/>
              </a:rPr>
              <a:t>Nyssy</a:t>
            </a:r>
            <a:r>
              <a:rPr lang="pl-PL" altLang="pl-PL" sz="2400" b="1" dirty="0">
                <a:solidFill>
                  <a:srgbClr val="A03033"/>
                </a:solidFill>
                <a:latin typeface="Arial" panose="020B0604020202020204" pitchFamily="34" charset="0"/>
              </a:rPr>
              <a:t> (335-394) doktor Kościoła</a:t>
            </a:r>
            <a:endParaRPr lang="pl-PL" altLang="pl-PL" sz="2400" dirty="0"/>
          </a:p>
        </p:txBody>
      </p:sp>
      <p:sp>
        <p:nvSpPr>
          <p:cNvPr id="6" name="pole tekstowe 5">
            <a:extLst>
              <a:ext uri="{FF2B5EF4-FFF2-40B4-BE49-F238E27FC236}">
                <a16:creationId xmlns:a16="http://schemas.microsoft.com/office/drawing/2014/main" id="{543B2AB2-0068-12F8-FFF4-785FA5967BB7}"/>
              </a:ext>
            </a:extLst>
          </p:cNvPr>
          <p:cNvSpPr txBox="1"/>
          <p:nvPr/>
        </p:nvSpPr>
        <p:spPr>
          <a:xfrm>
            <a:off x="-3552" y="548680"/>
            <a:ext cx="9147552" cy="2585323"/>
          </a:xfrm>
          <a:prstGeom prst="rect">
            <a:avLst/>
          </a:prstGeom>
          <a:noFill/>
        </p:spPr>
        <p:txBody>
          <a:bodyPr wrap="square">
            <a:spAutoFit/>
          </a:bodyPr>
          <a:lstStyle/>
          <a:p>
            <a:r>
              <a:rPr lang="pl-PL" dirty="0"/>
              <a:t>Gdyby nie grzech, nie byłoby "drugiego stworzenia" (jako dwie osoby płciowe, Adam i Ewa). </a:t>
            </a:r>
          </a:p>
          <a:p>
            <a:r>
              <a:rPr lang="pl-PL" dirty="0">
                <a:solidFill>
                  <a:srgbClr val="C00000"/>
                </a:solidFill>
              </a:rPr>
              <a:t>„Jeśli ktoś bardzo chce znać sposób, w jaki rozmnażałby się człowiek, gdyby nie potrzebował do tego małżeństwa, zapytamy go i my o to samo odnośnie do aniołów: w jaki sposób jest ich nieprzeliczone mnóstwo; są oni bowiem jedną substancją, a jednak można naliczyć ich wielu. Tak więc odpowiadamy pytającemu o to, jak mógłby istnieć człowiek bez małżeństwa: tak samo jak aniołowie. Powrót po zmartwychwstaniu do podobieństwa z nimi ukazuje, że i przed upadkiem człowiek był do nich podobny”</a:t>
            </a:r>
            <a:r>
              <a:rPr lang="pl-PL" dirty="0"/>
              <a:t>/3 De </a:t>
            </a:r>
            <a:r>
              <a:rPr lang="pl-PL" dirty="0" err="1"/>
              <a:t>opificio</a:t>
            </a:r>
            <a:r>
              <a:rPr lang="pl-PL" dirty="0"/>
              <a:t> </a:t>
            </a:r>
            <a:r>
              <a:rPr lang="pl-PL" dirty="0" err="1"/>
              <a:t>hominis</a:t>
            </a:r>
            <a:r>
              <a:rPr lang="pl-PL" dirty="0"/>
              <a:t> 17, PG 44, 189A, tłum. M. </a:t>
            </a:r>
            <a:r>
              <a:rPr lang="pl-PL" dirty="0" err="1"/>
              <a:t>Przyszychowska</a:t>
            </a:r>
            <a:r>
              <a:rPr lang="pl-PL" dirty="0"/>
              <a:t>, Kraków 2006, 93./</a:t>
            </a:r>
          </a:p>
        </p:txBody>
      </p:sp>
      <p:sp>
        <p:nvSpPr>
          <p:cNvPr id="4" name="pole tekstowe 3">
            <a:extLst>
              <a:ext uri="{FF2B5EF4-FFF2-40B4-BE49-F238E27FC236}">
                <a16:creationId xmlns:a16="http://schemas.microsoft.com/office/drawing/2014/main" id="{7785ED39-048A-0626-FDE8-4D363840835A}"/>
              </a:ext>
            </a:extLst>
          </p:cNvPr>
          <p:cNvSpPr txBox="1"/>
          <p:nvPr/>
        </p:nvSpPr>
        <p:spPr>
          <a:xfrm>
            <a:off x="52069" y="3553049"/>
            <a:ext cx="8640960" cy="2308324"/>
          </a:xfrm>
          <a:prstGeom prst="rect">
            <a:avLst/>
          </a:prstGeom>
          <a:noFill/>
        </p:spPr>
        <p:txBody>
          <a:bodyPr wrap="square">
            <a:spAutoFit/>
          </a:bodyPr>
          <a:lstStyle/>
          <a:p>
            <a:r>
              <a:rPr lang="pl-PL" dirty="0"/>
              <a:t>Mamy zwierzęcą naturę z powodu grzechu:</a:t>
            </a:r>
          </a:p>
          <a:p>
            <a:r>
              <a:rPr lang="pl-PL" dirty="0">
                <a:solidFill>
                  <a:srgbClr val="C00000"/>
                </a:solidFill>
              </a:rPr>
              <a:t>„Po zdjęciu brzydkiej, ze skór zwierzęcych sporządzonej śmiertelnej szaty (przez skórę zwierząt należy rozumieć znak nierozumnej natury, którą przywdzialiśmy oddając się namiętnościom), każdy kawałek okrywającej nas zwierzęcej skóry zdejmiemy wraz z całością. Tym zaś, cośmy wraz ze zwierzęcą skórą wzięli, jest parzenie się, poczęcie, rodzenie, brud, pierś macierzyńska, jedzenie, wypróżnianie, wzrost aż do dojrzałości, pełnia siły, starość, śmierć</a:t>
            </a:r>
            <a:r>
              <a:rPr lang="pl-PL" dirty="0"/>
              <a:t>”/</a:t>
            </a:r>
            <a:r>
              <a:rPr lang="pl-PL" dirty="0" err="1"/>
              <a:t>Dialogus</a:t>
            </a:r>
            <a:r>
              <a:rPr lang="pl-PL" dirty="0"/>
              <a:t> de </a:t>
            </a:r>
            <a:r>
              <a:rPr lang="pl-PL" dirty="0" err="1"/>
              <a:t>anima</a:t>
            </a:r>
            <a:r>
              <a:rPr lang="pl-PL" dirty="0"/>
              <a:t> et </a:t>
            </a:r>
            <a:r>
              <a:rPr lang="pl-PL" dirty="0" err="1"/>
              <a:t>resurrectione</a:t>
            </a:r>
            <a:r>
              <a:rPr lang="pl-PL" dirty="0"/>
              <a:t> PSP 14, 81/</a:t>
            </a:r>
          </a:p>
        </p:txBody>
      </p:sp>
      <p:sp>
        <p:nvSpPr>
          <p:cNvPr id="3" name="pole tekstowe 2">
            <a:extLst>
              <a:ext uri="{FF2B5EF4-FFF2-40B4-BE49-F238E27FC236}">
                <a16:creationId xmlns:a16="http://schemas.microsoft.com/office/drawing/2014/main" id="{A3DF4AC2-8C52-B735-2326-C2CE5E80519D}"/>
              </a:ext>
            </a:extLst>
          </p:cNvPr>
          <p:cNvSpPr txBox="1"/>
          <p:nvPr/>
        </p:nvSpPr>
        <p:spPr>
          <a:xfrm>
            <a:off x="124002" y="3165623"/>
            <a:ext cx="8640959" cy="369332"/>
          </a:xfrm>
          <a:prstGeom prst="rect">
            <a:avLst/>
          </a:prstGeom>
          <a:noFill/>
        </p:spPr>
        <p:txBody>
          <a:bodyPr wrap="square">
            <a:spAutoFit/>
          </a:bodyPr>
          <a:lstStyle/>
          <a:p>
            <a:r>
              <a:rPr lang="pl-PL" dirty="0">
                <a:solidFill>
                  <a:srgbClr val="FF0000"/>
                </a:solidFill>
              </a:rPr>
              <a:t>MRB czyli prze grzechem może stworzenie poza materią doczesną?</a:t>
            </a:r>
          </a:p>
        </p:txBody>
      </p:sp>
      <p:sp>
        <p:nvSpPr>
          <p:cNvPr id="7" name="pole tekstowe 6">
            <a:extLst>
              <a:ext uri="{FF2B5EF4-FFF2-40B4-BE49-F238E27FC236}">
                <a16:creationId xmlns:a16="http://schemas.microsoft.com/office/drawing/2014/main" id="{7005988A-9082-663F-E977-C3704AE9AB41}"/>
              </a:ext>
            </a:extLst>
          </p:cNvPr>
          <p:cNvSpPr txBox="1"/>
          <p:nvPr/>
        </p:nvSpPr>
        <p:spPr>
          <a:xfrm>
            <a:off x="102156" y="5986154"/>
            <a:ext cx="9041844" cy="646331"/>
          </a:xfrm>
          <a:prstGeom prst="rect">
            <a:avLst/>
          </a:prstGeom>
          <a:noFill/>
        </p:spPr>
        <p:txBody>
          <a:bodyPr wrap="square">
            <a:spAutoFit/>
          </a:bodyPr>
          <a:lstStyle/>
          <a:p>
            <a:r>
              <a:rPr lang="pl-PL" dirty="0"/>
              <a:t>Zatem istniał (krótko... Między </a:t>
            </a:r>
            <a:r>
              <a:rPr lang="pl-PL"/>
              <a:t>„stworzeniami”) </a:t>
            </a:r>
            <a:r>
              <a:rPr lang="pl-PL" dirty="0"/>
              <a:t>stan szczęśliwości, ale niekoniecznie w doczesnym świecie</a:t>
            </a:r>
          </a:p>
        </p:txBody>
      </p:sp>
    </p:spTree>
    <p:extLst>
      <p:ext uri="{BB962C8B-B14F-4D97-AF65-F5344CB8AC3E}">
        <p14:creationId xmlns:p14="http://schemas.microsoft.com/office/powerpoint/2010/main" val="3115635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(354-430) – Ewangelia i nauka</a:t>
            </a:r>
            <a:endParaRPr lang="pl-PL" altLang="pl-PL" sz="2400" dirty="0"/>
          </a:p>
        </p:txBody>
      </p:sp>
      <p:sp>
        <p:nvSpPr>
          <p:cNvPr id="2" name="pole tekstowe 1">
            <a:extLst>
              <a:ext uri="{FF2B5EF4-FFF2-40B4-BE49-F238E27FC236}">
                <a16:creationId xmlns:a16="http://schemas.microsoft.com/office/drawing/2014/main" id="{623E92CB-D51C-523C-A738-3BF8A0377FD9}"/>
              </a:ext>
            </a:extLst>
          </p:cNvPr>
          <p:cNvSpPr txBox="1"/>
          <p:nvPr/>
        </p:nvSpPr>
        <p:spPr>
          <a:xfrm>
            <a:off x="6206" y="629843"/>
            <a:ext cx="8490230" cy="2308324"/>
          </a:xfrm>
          <a:prstGeom prst="rect">
            <a:avLst/>
          </a:prstGeom>
          <a:noFill/>
        </p:spPr>
        <p:txBody>
          <a:bodyPr wrap="square">
            <a:spAutoFit/>
          </a:bodyPr>
          <a:lstStyle/>
          <a:p>
            <a:r>
              <a:rPr lang="pl-PL" dirty="0"/>
              <a:t>Absolutnie ufał Słowu – i nie ufał swojej interpretacji Słowa. Nie stawał przy niej, jeśli obserwowalne fakty przyrodnicze by jej zaprzeczały:</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„Wyznaję Twojej Miłości, że spośród wszystkich pism tylko tym księgom, które się nazywają kanonicznymi, nauczyłem się oddawać taką cześć i szacunek, iż wierzę najmocniej, że żaden z ich autorów w niczym nie pobłądził. </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 jeślibym w tych pismach spotkał coś, co wydawałoby się być przeciwne prawdzie, nie wątpiłbym, że albo tekst jest skażony, albo tłumacz nie uchwycił sensu, albo ja go nie zrozumiałem”</a:t>
            </a:r>
            <a:r>
              <a:rPr lang="pl-PL" b="1" dirty="0">
                <a:solidFill>
                  <a:srgbClr val="C00000"/>
                </a:solidFill>
                <a:ea typeface="Calibri" panose="020F0502020204030204" pitchFamily="34" charset="0"/>
                <a:cs typeface="Times New Roman" panose="02020603050405020304" pitchFamily="18" charset="0"/>
              </a:rPr>
              <a:t>/</a:t>
            </a:r>
            <a:r>
              <a:rPr lang="pl-PL" sz="1800" dirty="0">
                <a:effectLst/>
                <a:latin typeface="Arial" panose="020B0604020202020204" pitchFamily="34" charset="0"/>
                <a:ea typeface="Calibri" panose="020F0502020204030204" pitchFamily="34" charset="0"/>
                <a:cs typeface="Times New Roman" panose="02020603050405020304" pitchFamily="18" charset="0"/>
              </a:rPr>
              <a:t>Św. August,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Epist</a:t>
            </a:r>
            <a:r>
              <a:rPr lang="pl-PL" sz="1800" dirty="0">
                <a:effectLst/>
                <a:latin typeface="Arial" panose="020B0604020202020204" pitchFamily="34" charset="0"/>
                <a:ea typeface="Calibri" panose="020F0502020204030204" pitchFamily="34" charset="0"/>
                <a:cs typeface="Times New Roman" panose="02020603050405020304" pitchFamily="18" charset="0"/>
              </a:rPr>
              <a:t>. 82 do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Heronima</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endParaRPr lang="pl-PL" dirty="0"/>
          </a:p>
        </p:txBody>
      </p:sp>
      <p:sp>
        <p:nvSpPr>
          <p:cNvPr id="4" name="pole tekstowe 3">
            <a:extLst>
              <a:ext uri="{FF2B5EF4-FFF2-40B4-BE49-F238E27FC236}">
                <a16:creationId xmlns:a16="http://schemas.microsoft.com/office/drawing/2014/main" id="{7DB1015A-7DFA-260F-87F6-1323A3832966}"/>
              </a:ext>
            </a:extLst>
          </p:cNvPr>
          <p:cNvSpPr txBox="1"/>
          <p:nvPr/>
        </p:nvSpPr>
        <p:spPr>
          <a:xfrm>
            <a:off x="107116" y="3035547"/>
            <a:ext cx="8713355" cy="646331"/>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rPr>
              <a:t>Przestrzega</a:t>
            </a:r>
            <a:r>
              <a:rPr lang="pl-PL" dirty="0">
                <a:ea typeface="Calibri" panose="020F0502020204030204" pitchFamily="34" charset="0"/>
              </a:rPr>
              <a:t>ł </a:t>
            </a:r>
            <a:r>
              <a:rPr lang="pl-PL" sz="1800" dirty="0">
                <a:solidFill>
                  <a:srgbClr val="C00000"/>
                </a:solidFill>
                <a:effectLst/>
                <a:latin typeface="Arial" panose="020B0604020202020204" pitchFamily="34" charset="0"/>
                <a:ea typeface="Calibri" panose="020F0502020204030204" pitchFamily="34" charset="0"/>
              </a:rPr>
              <a:t>„</a:t>
            </a:r>
            <a:r>
              <a:rPr lang="pl-PL" sz="1800" b="1" dirty="0">
                <a:solidFill>
                  <a:srgbClr val="C00000"/>
                </a:solidFill>
                <a:effectLst/>
                <a:latin typeface="Arial" panose="020B0604020202020204" pitchFamily="34" charset="0"/>
                <a:ea typeface="Calibri" panose="020F0502020204030204" pitchFamily="34" charset="0"/>
              </a:rPr>
              <a:t>aby niczego nie twierdzić lekkomyślnie i gdy coś jest niepewne, nie głosić tego za pewne”</a:t>
            </a:r>
            <a:r>
              <a:rPr lang="pl-PL" sz="1800" dirty="0">
                <a:solidFill>
                  <a:srgbClr val="C00000"/>
                </a:solidFill>
                <a:effectLst/>
                <a:latin typeface="Arial" panose="020B0604020202020204" pitchFamily="34" charset="0"/>
                <a:ea typeface="Calibri" panose="020F0502020204030204" pitchFamily="34" charset="0"/>
              </a:rPr>
              <a:t>[</a:t>
            </a:r>
            <a:r>
              <a:rPr lang="pl-PL" sz="1800" dirty="0">
                <a:effectLst/>
                <a:latin typeface="Arial" panose="020B0604020202020204" pitchFamily="34" charset="0"/>
                <a:ea typeface="Calibri" panose="020F0502020204030204" pitchFamily="34" charset="0"/>
              </a:rPr>
              <a:t>De Gen. ad </a:t>
            </a:r>
            <a:r>
              <a:rPr lang="pl-PL" sz="1800" dirty="0" err="1">
                <a:effectLst/>
                <a:latin typeface="Arial" panose="020B0604020202020204" pitchFamily="34" charset="0"/>
                <a:ea typeface="Calibri" panose="020F0502020204030204" pitchFamily="34" charset="0"/>
              </a:rPr>
              <a:t>litt</a:t>
            </a:r>
            <a:r>
              <a:rPr lang="pl-PL" sz="1800" dirty="0">
                <a:effectLst/>
                <a:latin typeface="Arial" panose="020B0604020202020204" pitchFamily="34" charset="0"/>
                <a:ea typeface="Calibri" panose="020F0502020204030204" pitchFamily="34" charset="0"/>
              </a:rPr>
              <a:t>. </a:t>
            </a:r>
            <a:r>
              <a:rPr lang="pl-PL" sz="1800" dirty="0" err="1">
                <a:effectLst/>
                <a:latin typeface="Arial" panose="020B0604020202020204" pitchFamily="34" charset="0"/>
                <a:ea typeface="Calibri" panose="020F0502020204030204" pitchFamily="34" charset="0"/>
              </a:rPr>
              <a:t>inperfectus</a:t>
            </a:r>
            <a:r>
              <a:rPr lang="pl-PL" sz="1800" dirty="0">
                <a:effectLst/>
                <a:latin typeface="Arial" panose="020B0604020202020204" pitchFamily="34" charset="0"/>
                <a:ea typeface="Calibri" panose="020F0502020204030204" pitchFamily="34" charset="0"/>
              </a:rPr>
              <a:t> </a:t>
            </a:r>
            <a:r>
              <a:rPr lang="pl-PL" sz="1800" dirty="0" err="1">
                <a:effectLst/>
                <a:latin typeface="Arial" panose="020B0604020202020204" pitchFamily="34" charset="0"/>
                <a:ea typeface="Calibri" panose="020F0502020204030204" pitchFamily="34" charset="0"/>
              </a:rPr>
              <a:t>liber</a:t>
            </a:r>
            <a:r>
              <a:rPr lang="pl-PL" sz="1800" dirty="0">
                <a:effectLst/>
                <a:latin typeface="Arial" panose="020B0604020202020204" pitchFamily="34" charset="0"/>
                <a:ea typeface="Calibri" panose="020F0502020204030204" pitchFamily="34" charset="0"/>
              </a:rPr>
              <a:t> IX.]</a:t>
            </a:r>
          </a:p>
        </p:txBody>
      </p:sp>
      <p:sp>
        <p:nvSpPr>
          <p:cNvPr id="6" name="pole tekstowe 5">
            <a:extLst>
              <a:ext uri="{FF2B5EF4-FFF2-40B4-BE49-F238E27FC236}">
                <a16:creationId xmlns:a16="http://schemas.microsoft.com/office/drawing/2014/main" id="{16AA9E9E-7F22-4004-F785-2531162016CA}"/>
              </a:ext>
            </a:extLst>
          </p:cNvPr>
          <p:cNvSpPr txBox="1"/>
          <p:nvPr/>
        </p:nvSpPr>
        <p:spPr>
          <a:xfrm>
            <a:off x="107116" y="3689276"/>
            <a:ext cx="8929380" cy="2585323"/>
          </a:xfrm>
          <a:prstGeom prst="rect">
            <a:avLst/>
          </a:prstGeom>
          <a:noFill/>
        </p:spPr>
        <p:txBody>
          <a:bodyPr wrap="square">
            <a:spAutoFit/>
          </a:bodyPr>
          <a:lstStyle/>
          <a:p>
            <a:pPr>
              <a:spcAft>
                <a:spcPts val="0"/>
              </a:spcAft>
            </a:pPr>
            <a:r>
              <a:rPr lang="pl-PL" dirty="0"/>
              <a:t>Dlaczego? Bo takie „głoszenie”, kiedy katolik opowiada bzdury sprzeczne z ustaleniami nauki jest anty-ewangelizacją:</a:t>
            </a:r>
          </a:p>
          <a:p>
            <a:pPr>
              <a:spcAft>
                <a:spcPts val="0"/>
              </a:spcAft>
            </a:pPr>
            <a:r>
              <a:rPr lang="pl-PL" dirty="0">
                <a:solidFill>
                  <a:srgbClr val="C00000"/>
                </a:solidFill>
              </a:rPr>
              <a:t>„Jeśli przychwycą chrześcijanina na błędzie w tych sprawach, które świetnie znają, jeśli usłyszą, jak wygłasza on swoje niemądre opinie, powołując się na nasze Pismo Święte, jakże będą mogli uwierzyć temu Pismu, gdy mówi o zmartwychwstaniu umarłych, o nadziei życia wiecznego i o królestwie niebieskim, skoro uważają stronice Biblii za pełne błędów w tych sprawach, które można poznać przez doświadczenie i niezawodne rozumowanie?”</a:t>
            </a:r>
            <a:r>
              <a:rPr lang="en-US" dirty="0"/>
              <a:t>De </a:t>
            </a:r>
            <a:r>
              <a:rPr lang="en-US" dirty="0" err="1"/>
              <a:t>Genesi</a:t>
            </a:r>
            <a:r>
              <a:rPr lang="en-US" dirty="0"/>
              <a:t> ad litteram libri </a:t>
            </a:r>
            <a:r>
              <a:rPr lang="en-US" dirty="0" err="1"/>
              <a:t>duodecim</a:t>
            </a:r>
            <a:r>
              <a:rPr lang="en-US" dirty="0"/>
              <a:t>, I, 19</a:t>
            </a:r>
            <a:r>
              <a:rPr lang="pl-PL" dirty="0"/>
              <a:t>/</a:t>
            </a:r>
          </a:p>
          <a:p>
            <a:pPr>
              <a:spcAft>
                <a:spcPts val="0"/>
              </a:spcAft>
            </a:pPr>
            <a:r>
              <a:rPr lang="pl-PL" dirty="0">
                <a:highlight>
                  <a:srgbClr val="FF0000"/>
                </a:highlight>
              </a:rPr>
              <a:t>MRB Augustyn nie idzie na łatwiznę w stylu „nauka nie mówi nic pewnego”</a:t>
            </a:r>
          </a:p>
        </p:txBody>
      </p:sp>
    </p:spTree>
    <p:extLst>
      <p:ext uri="{BB962C8B-B14F-4D97-AF65-F5344CB8AC3E}">
        <p14:creationId xmlns:p14="http://schemas.microsoft.com/office/powerpoint/2010/main" val="3560513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Ewangelia i nauka</a:t>
            </a:r>
            <a:endParaRPr lang="pl-PL" altLang="pl-PL" sz="2400" dirty="0"/>
          </a:p>
        </p:txBody>
      </p:sp>
      <p:sp>
        <p:nvSpPr>
          <p:cNvPr id="2" name="pole tekstowe 1">
            <a:extLst>
              <a:ext uri="{FF2B5EF4-FFF2-40B4-BE49-F238E27FC236}">
                <a16:creationId xmlns:a16="http://schemas.microsoft.com/office/drawing/2014/main" id="{623E92CB-D51C-523C-A738-3BF8A0377FD9}"/>
              </a:ext>
            </a:extLst>
          </p:cNvPr>
          <p:cNvSpPr txBox="1"/>
          <p:nvPr/>
        </p:nvSpPr>
        <p:spPr>
          <a:xfrm>
            <a:off x="6206" y="629843"/>
            <a:ext cx="8490230" cy="2308324"/>
          </a:xfrm>
          <a:prstGeom prst="rect">
            <a:avLst/>
          </a:prstGeom>
          <a:noFill/>
        </p:spPr>
        <p:txBody>
          <a:bodyPr wrap="square">
            <a:spAutoFit/>
          </a:bodyPr>
          <a:lstStyle/>
          <a:p>
            <a:r>
              <a:rPr lang="pl-PL" dirty="0"/>
              <a:t>Absolutnie ufał Słowu – i nie ufał swojej interpretacji Słowa. Nie stawał przy niej, jeśli obserwowalne fakty przyrodnicze by jej zaprzeczały:</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„Wyznaję Twojej Miłości, że spośród wszystkich pism tylko tym księgom, które się nazywają kanonicznymi, nauczyłem się oddawać taką cześć i szacunek, iż wierzę najmocniej, że żaden z ich autorów w niczym nie pobłądził. </a:t>
            </a:r>
            <a:r>
              <a:rPr lang="pl-PL"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 jeślibym w tych pismach spotkał coś, co wydawałoby się być przeciwne prawdzie, nie wątpiłbym, że albo tekst jest skażony, albo tłumacz nie uchwycił sensu, albo ja go nie zrozumiałem”</a:t>
            </a:r>
            <a:r>
              <a:rPr lang="pl-PL" b="1" dirty="0">
                <a:solidFill>
                  <a:srgbClr val="C00000"/>
                </a:solidFill>
                <a:ea typeface="Calibri" panose="020F0502020204030204" pitchFamily="34" charset="0"/>
                <a:cs typeface="Times New Roman" panose="02020603050405020304" pitchFamily="18" charset="0"/>
              </a:rPr>
              <a:t>/</a:t>
            </a:r>
            <a:r>
              <a:rPr lang="pl-PL" sz="1800" dirty="0">
                <a:effectLst/>
                <a:latin typeface="Arial" panose="020B0604020202020204" pitchFamily="34" charset="0"/>
                <a:ea typeface="Calibri" panose="020F0502020204030204" pitchFamily="34" charset="0"/>
                <a:cs typeface="Times New Roman" panose="02020603050405020304" pitchFamily="18" charset="0"/>
              </a:rPr>
              <a:t>Św. August,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Epist</a:t>
            </a:r>
            <a:r>
              <a:rPr lang="pl-PL" sz="1800" dirty="0">
                <a:effectLst/>
                <a:latin typeface="Arial" panose="020B0604020202020204" pitchFamily="34" charset="0"/>
                <a:ea typeface="Calibri" panose="020F0502020204030204" pitchFamily="34" charset="0"/>
                <a:cs typeface="Times New Roman" panose="02020603050405020304" pitchFamily="18" charset="0"/>
              </a:rPr>
              <a:t>. 82 do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Heronima</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endParaRPr lang="pl-PL" dirty="0"/>
          </a:p>
        </p:txBody>
      </p:sp>
      <p:sp>
        <p:nvSpPr>
          <p:cNvPr id="4" name="pole tekstowe 3">
            <a:extLst>
              <a:ext uri="{FF2B5EF4-FFF2-40B4-BE49-F238E27FC236}">
                <a16:creationId xmlns:a16="http://schemas.microsoft.com/office/drawing/2014/main" id="{7DB1015A-7DFA-260F-87F6-1323A3832966}"/>
              </a:ext>
            </a:extLst>
          </p:cNvPr>
          <p:cNvSpPr txBox="1"/>
          <p:nvPr/>
        </p:nvSpPr>
        <p:spPr>
          <a:xfrm>
            <a:off x="107116" y="3035547"/>
            <a:ext cx="8713355" cy="646331"/>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rPr>
              <a:t>Przestrzega</a:t>
            </a:r>
            <a:r>
              <a:rPr lang="pl-PL" dirty="0">
                <a:ea typeface="Calibri" panose="020F0502020204030204" pitchFamily="34" charset="0"/>
              </a:rPr>
              <a:t>ł </a:t>
            </a:r>
            <a:r>
              <a:rPr lang="pl-PL" sz="1800" dirty="0">
                <a:solidFill>
                  <a:srgbClr val="C00000"/>
                </a:solidFill>
                <a:effectLst/>
                <a:latin typeface="Arial" panose="020B0604020202020204" pitchFamily="34" charset="0"/>
                <a:ea typeface="Calibri" panose="020F0502020204030204" pitchFamily="34" charset="0"/>
              </a:rPr>
              <a:t>„</a:t>
            </a:r>
            <a:r>
              <a:rPr lang="pl-PL" sz="1800" b="1" dirty="0">
                <a:solidFill>
                  <a:srgbClr val="C00000"/>
                </a:solidFill>
                <a:effectLst/>
                <a:latin typeface="Arial" panose="020B0604020202020204" pitchFamily="34" charset="0"/>
                <a:ea typeface="Calibri" panose="020F0502020204030204" pitchFamily="34" charset="0"/>
              </a:rPr>
              <a:t>aby niczego nie twierdzić lekkomyślnie i gdy coś jest niepewne, nie głosić tego za pewne”</a:t>
            </a:r>
            <a:r>
              <a:rPr lang="pl-PL" sz="1800" dirty="0">
                <a:solidFill>
                  <a:srgbClr val="C00000"/>
                </a:solidFill>
                <a:effectLst/>
                <a:latin typeface="Arial" panose="020B0604020202020204" pitchFamily="34" charset="0"/>
                <a:ea typeface="Calibri" panose="020F0502020204030204" pitchFamily="34" charset="0"/>
              </a:rPr>
              <a:t>[</a:t>
            </a:r>
            <a:r>
              <a:rPr lang="pl-PL" sz="1800" dirty="0">
                <a:effectLst/>
                <a:latin typeface="Arial" panose="020B0604020202020204" pitchFamily="34" charset="0"/>
                <a:ea typeface="Calibri" panose="020F0502020204030204" pitchFamily="34" charset="0"/>
              </a:rPr>
              <a:t>De Gen. ad </a:t>
            </a:r>
            <a:r>
              <a:rPr lang="pl-PL" sz="1800" dirty="0" err="1">
                <a:effectLst/>
                <a:latin typeface="Arial" panose="020B0604020202020204" pitchFamily="34" charset="0"/>
                <a:ea typeface="Calibri" panose="020F0502020204030204" pitchFamily="34" charset="0"/>
              </a:rPr>
              <a:t>litt</a:t>
            </a:r>
            <a:r>
              <a:rPr lang="pl-PL" sz="1800" dirty="0">
                <a:effectLst/>
                <a:latin typeface="Arial" panose="020B0604020202020204" pitchFamily="34" charset="0"/>
                <a:ea typeface="Calibri" panose="020F0502020204030204" pitchFamily="34" charset="0"/>
              </a:rPr>
              <a:t>. </a:t>
            </a:r>
            <a:r>
              <a:rPr lang="pl-PL" sz="1800" dirty="0" err="1">
                <a:effectLst/>
                <a:latin typeface="Arial" panose="020B0604020202020204" pitchFamily="34" charset="0"/>
                <a:ea typeface="Calibri" panose="020F0502020204030204" pitchFamily="34" charset="0"/>
              </a:rPr>
              <a:t>inperfectus</a:t>
            </a:r>
            <a:r>
              <a:rPr lang="pl-PL" sz="1800" dirty="0">
                <a:effectLst/>
                <a:latin typeface="Arial" panose="020B0604020202020204" pitchFamily="34" charset="0"/>
                <a:ea typeface="Calibri" panose="020F0502020204030204" pitchFamily="34" charset="0"/>
              </a:rPr>
              <a:t> </a:t>
            </a:r>
            <a:r>
              <a:rPr lang="pl-PL" sz="1800" dirty="0" err="1">
                <a:effectLst/>
                <a:latin typeface="Arial" panose="020B0604020202020204" pitchFamily="34" charset="0"/>
                <a:ea typeface="Calibri" panose="020F0502020204030204" pitchFamily="34" charset="0"/>
              </a:rPr>
              <a:t>liber</a:t>
            </a:r>
            <a:r>
              <a:rPr lang="pl-PL" sz="1800" dirty="0">
                <a:effectLst/>
                <a:latin typeface="Arial" panose="020B0604020202020204" pitchFamily="34" charset="0"/>
                <a:ea typeface="Calibri" panose="020F0502020204030204" pitchFamily="34" charset="0"/>
              </a:rPr>
              <a:t> IX.]</a:t>
            </a:r>
          </a:p>
        </p:txBody>
      </p:sp>
      <p:sp>
        <p:nvSpPr>
          <p:cNvPr id="6" name="pole tekstowe 5">
            <a:extLst>
              <a:ext uri="{FF2B5EF4-FFF2-40B4-BE49-F238E27FC236}">
                <a16:creationId xmlns:a16="http://schemas.microsoft.com/office/drawing/2014/main" id="{16AA9E9E-7F22-4004-F785-2531162016CA}"/>
              </a:ext>
            </a:extLst>
          </p:cNvPr>
          <p:cNvSpPr txBox="1"/>
          <p:nvPr/>
        </p:nvSpPr>
        <p:spPr>
          <a:xfrm>
            <a:off x="107116" y="3689276"/>
            <a:ext cx="8929380" cy="2585323"/>
          </a:xfrm>
          <a:prstGeom prst="rect">
            <a:avLst/>
          </a:prstGeom>
          <a:noFill/>
        </p:spPr>
        <p:txBody>
          <a:bodyPr wrap="square">
            <a:spAutoFit/>
          </a:bodyPr>
          <a:lstStyle/>
          <a:p>
            <a:pPr>
              <a:spcAft>
                <a:spcPts val="0"/>
              </a:spcAft>
            </a:pPr>
            <a:r>
              <a:rPr lang="pl-PL" dirty="0"/>
              <a:t>Dlaczego? Bo takie „głoszenie”, kiedy katolik opowiada bzdury sprzeczne z ustaleniami nauki jest anty-ewangelizacją:</a:t>
            </a:r>
          </a:p>
          <a:p>
            <a:pPr>
              <a:spcAft>
                <a:spcPts val="0"/>
              </a:spcAft>
            </a:pPr>
            <a:r>
              <a:rPr lang="pl-PL" dirty="0">
                <a:solidFill>
                  <a:srgbClr val="C00000"/>
                </a:solidFill>
              </a:rPr>
              <a:t>„Jeśli przychwycą chrześcijanina na błędzie w tych sprawach, które świetnie znają, jeśli usłyszą, jak wygłasza on swoje niemądre opinie, powołując się na nasze Pismo Święte, jakże będą mogli uwierzyć temu Pismu, gdy mówi o zmartwychwstaniu umarłych, o nadziei życia wiecznego i o królestwie niebieskim, skoro uważają stronice Biblii za pełne błędów w tych sprawach, które można poznać przez doświadczenie i niezawodne rozumowanie?”</a:t>
            </a:r>
            <a:r>
              <a:rPr lang="en-US" dirty="0"/>
              <a:t>De </a:t>
            </a:r>
            <a:r>
              <a:rPr lang="en-US" dirty="0" err="1"/>
              <a:t>Genesi</a:t>
            </a:r>
            <a:r>
              <a:rPr lang="en-US" dirty="0"/>
              <a:t> ad litteram libri </a:t>
            </a:r>
            <a:r>
              <a:rPr lang="en-US" dirty="0" err="1"/>
              <a:t>duodecim</a:t>
            </a:r>
            <a:r>
              <a:rPr lang="en-US" dirty="0"/>
              <a:t>, I, 19</a:t>
            </a:r>
            <a:r>
              <a:rPr lang="pl-PL" dirty="0"/>
              <a:t>/</a:t>
            </a:r>
          </a:p>
          <a:p>
            <a:pPr>
              <a:spcAft>
                <a:spcPts val="0"/>
              </a:spcAft>
            </a:pPr>
            <a:r>
              <a:rPr lang="pl-PL" dirty="0">
                <a:highlight>
                  <a:srgbClr val="FF0000"/>
                </a:highlight>
              </a:rPr>
              <a:t>MRB Augustyn nie idzie na łatwiznę w stylu „nauka nie mówi nic pewnego”</a:t>
            </a:r>
          </a:p>
        </p:txBody>
      </p:sp>
      <p:sp>
        <p:nvSpPr>
          <p:cNvPr id="3" name="Prostokąt 2">
            <a:extLst>
              <a:ext uri="{FF2B5EF4-FFF2-40B4-BE49-F238E27FC236}">
                <a16:creationId xmlns:a16="http://schemas.microsoft.com/office/drawing/2014/main" id="{D6CF956F-251D-A129-B19E-C5F34ACA6BAC}"/>
              </a:ext>
            </a:extLst>
          </p:cNvPr>
          <p:cNvSpPr/>
          <p:nvPr/>
        </p:nvSpPr>
        <p:spPr>
          <a:xfrm>
            <a:off x="806541" y="1689879"/>
            <a:ext cx="6984776" cy="3420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„Gdy [autorzy biblijni] oznajmiają nam o czymś słowami, mogą pośród nas powstać dwa rodzaje sporu: spór o to, jak naprawdę było, i spór o to, co właściwie chce powiedzieć ów pisarz. Czym innym jest zastanawianie się, jak się dokonało stworzenie, a czym innym jest badanie, co Mojżesz […] chciał powiedzieć tym, którzy mieli go czytać lub słuchać (…)</a:t>
            </a:r>
            <a:endParaRPr lang="pl-PL" dirty="0">
              <a:latin typeface="Arial" panose="020B0604020202020204" pitchFamily="34" charset="0"/>
              <a:ea typeface="Calibri" panose="020F0502020204030204" pitchFamily="34" charset="0"/>
              <a:cs typeface="Times New Roman" panose="02020603050405020304" pitchFamily="18" charset="0"/>
            </a:endParaRPr>
          </a:p>
          <a:p>
            <a:r>
              <a:rPr lang="pl-PL" sz="1800" dirty="0">
                <a:solidFill>
                  <a:srgbClr val="FFC000"/>
                </a:solidFill>
                <a:effectLst/>
                <a:latin typeface="Lucida Grande"/>
                <a:ea typeface="Calibri" panose="020F0502020204030204" pitchFamily="34" charset="0"/>
                <a:cs typeface="Times New Roman" panose="02020603050405020304" pitchFamily="18" charset="0"/>
              </a:rPr>
              <a:t>„Co się tyczy pierwszego rodzaju sporu – niech odejdą ode mnie wszyscy, którzy fałsz biorą za wiedzę. Co się tyczy drugiego rodzaju – niech odejdą ode mnie wszyscy, którzy mniemają, że Mojżesz głosił nieprawdę”</a:t>
            </a:r>
            <a:r>
              <a:rPr lang="pl-PL" sz="1800" dirty="0">
                <a:effectLst/>
                <a:latin typeface="Lucida Grande"/>
                <a:ea typeface="Calibri" panose="020F0502020204030204" pitchFamily="34" charset="0"/>
                <a:cs typeface="Times New Roman" panose="02020603050405020304" pitchFamily="18" charset="0"/>
              </a:rPr>
              <a:t>/Wyznania/</a:t>
            </a:r>
          </a:p>
        </p:txBody>
      </p:sp>
    </p:spTree>
    <p:extLst>
      <p:ext uri="{BB962C8B-B14F-4D97-AF65-F5344CB8AC3E}">
        <p14:creationId xmlns:p14="http://schemas.microsoft.com/office/powerpoint/2010/main" val="1713672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Ewangelia i nauka</a:t>
            </a:r>
            <a:endParaRPr lang="pl-PL" altLang="pl-PL" sz="2400" dirty="0"/>
          </a:p>
        </p:txBody>
      </p:sp>
      <p:sp>
        <p:nvSpPr>
          <p:cNvPr id="2" name="pole tekstowe 1">
            <a:extLst>
              <a:ext uri="{FF2B5EF4-FFF2-40B4-BE49-F238E27FC236}">
                <a16:creationId xmlns:a16="http://schemas.microsoft.com/office/drawing/2014/main" id="{623E92CB-D51C-523C-A738-3BF8A0377FD9}"/>
              </a:ext>
            </a:extLst>
          </p:cNvPr>
          <p:cNvSpPr txBox="1"/>
          <p:nvPr/>
        </p:nvSpPr>
        <p:spPr>
          <a:xfrm>
            <a:off x="6206" y="629843"/>
            <a:ext cx="9137794" cy="2308324"/>
          </a:xfrm>
          <a:prstGeom prst="rect">
            <a:avLst/>
          </a:prstGeom>
          <a:noFill/>
        </p:spPr>
        <p:txBody>
          <a:bodyPr wrap="square">
            <a:spAutoFit/>
          </a:bodyPr>
          <a:lstStyle/>
          <a:p>
            <a:r>
              <a:rPr lang="pl-PL" dirty="0">
                <a:solidFill>
                  <a:srgbClr val="C00000"/>
                </a:solidFill>
                <a:cs typeface="Arial" panose="020B0604020202020204" pitchFamily="34" charset="0"/>
              </a:rPr>
              <a:t>„wielkie szkody i niebezpieczeństwo, gdyby chrześcijanin wygadywał głupstwa” (…) rozprawiając o tym i łudząc się, że przekazuje orędzie Pisma Świętego (…)</a:t>
            </a:r>
          </a:p>
          <a:p>
            <a:r>
              <a:rPr lang="pl-PL" sz="1800" dirty="0">
                <a:solidFill>
                  <a:srgbClr val="C00000"/>
                </a:solidFill>
                <a:effectLst/>
                <a:ea typeface="Times New Roman" panose="02020603050405020304" pitchFamily="18" charset="0"/>
                <a:cs typeface="Arial" panose="020B0604020202020204" pitchFamily="34" charset="0"/>
              </a:rPr>
              <a:t>„należy za wszelką cenę unikać sytuacji, gdy inni, widząc, że chrześcijanin myli się – jak to się mówi – o całe niebo, z trudem powstrzymywaliby śmiech(…)</a:t>
            </a:r>
          </a:p>
          <a:p>
            <a:r>
              <a:rPr lang="pl-PL" sz="1800" dirty="0">
                <a:solidFill>
                  <a:srgbClr val="C00000"/>
                </a:solidFill>
                <a:effectLst/>
                <a:ea typeface="Times New Roman" panose="02020603050405020304" pitchFamily="18" charset="0"/>
                <a:cs typeface="Arial" panose="020B0604020202020204" pitchFamily="34" charset="0"/>
              </a:rPr>
              <a:t>najbardziej zawstydzające jest nawet nie to, że wyśmiewają się z człowieka, który błądzi, ale że ci, którzy nie podzielają naszej wiary, myślą, że to nasi autorzy [natchnieni</a:t>
            </a:r>
            <a:r>
              <a:rPr lang="pl-PL" dirty="0">
                <a:solidFill>
                  <a:srgbClr val="C00000"/>
                </a:solidFill>
                <a:ea typeface="Times New Roman" panose="02020603050405020304" pitchFamily="18" charset="0"/>
                <a:cs typeface="Arial" panose="020B0604020202020204" pitchFamily="34" charset="0"/>
              </a:rPr>
              <a:t>]</a:t>
            </a:r>
            <a:r>
              <a:rPr lang="pl-PL" sz="1800" dirty="0">
                <a:solidFill>
                  <a:srgbClr val="C00000"/>
                </a:solidFill>
                <a:effectLst/>
                <a:ea typeface="Times New Roman" panose="02020603050405020304" pitchFamily="18" charset="0"/>
                <a:cs typeface="Arial" panose="020B0604020202020204" pitchFamily="34" charset="0"/>
              </a:rPr>
              <a:t> głoszą takie rzeczy, a wtedy – z wielką szkodą dla tych, o których zbawienie zabiegamy – krytykują autorów [Biblii] jako niedouczonych i odrzucają ich.</a:t>
            </a:r>
            <a:r>
              <a:rPr lang="pl-PL" dirty="0">
                <a:solidFill>
                  <a:srgbClr val="C00000"/>
                </a:solidFill>
                <a:cs typeface="Arial" panose="020B0604020202020204" pitchFamily="34" charset="0"/>
              </a:rPr>
              <a:t>”</a:t>
            </a:r>
            <a:r>
              <a:rPr lang="pl-PL" dirty="0">
                <a:cs typeface="Arial" panose="020B0604020202020204" pitchFamily="34" charset="0"/>
              </a:rPr>
              <a:t>/tamże/</a:t>
            </a:r>
          </a:p>
        </p:txBody>
      </p:sp>
      <p:sp>
        <p:nvSpPr>
          <p:cNvPr id="5" name="pole tekstowe 4">
            <a:extLst>
              <a:ext uri="{FF2B5EF4-FFF2-40B4-BE49-F238E27FC236}">
                <a16:creationId xmlns:a16="http://schemas.microsoft.com/office/drawing/2014/main" id="{F5F37841-0AE7-9DFA-E495-3F4D5166EFAE}"/>
              </a:ext>
            </a:extLst>
          </p:cNvPr>
          <p:cNvSpPr txBox="1"/>
          <p:nvPr/>
        </p:nvSpPr>
        <p:spPr>
          <a:xfrm>
            <a:off x="9920" y="5581321"/>
            <a:ext cx="9029068" cy="1200329"/>
          </a:xfrm>
          <a:prstGeom prst="rect">
            <a:avLst/>
          </a:prstGeom>
          <a:noFill/>
        </p:spPr>
        <p:txBody>
          <a:bodyPr wrap="square">
            <a:spAutoFit/>
          </a:bodyPr>
          <a:lstStyle/>
          <a:p>
            <a:r>
              <a:rPr lang="pl-PL" sz="1800" dirty="0">
                <a:solidFill>
                  <a:srgbClr val="C00000"/>
                </a:solidFill>
                <a:effectLst/>
                <a:ea typeface="Times New Roman" panose="02020603050405020304" pitchFamily="18" charset="0"/>
                <a:cs typeface="Arial" panose="020B0604020202020204" pitchFamily="34" charset="0"/>
              </a:rPr>
              <a:t>„Nie sposób wprost wyrazić, jakim źródłem kłopotów i smutku dla roztropnych wierzących są tacy lekkomyślni i zarozumiali chrześcijanie, kiedy zostaną przychwyceni na opiniach błędnych i fałszywych przez tych, którzy nie uznają autorytetu Pisma Świętego”</a:t>
            </a:r>
            <a:r>
              <a:rPr lang="pl-PL" dirty="0">
                <a:solidFill>
                  <a:srgbClr val="C00000"/>
                </a:solidFill>
                <a:cs typeface="Arial" panose="020B0604020202020204" pitchFamily="34" charset="0"/>
              </a:rPr>
              <a:t> </a:t>
            </a:r>
            <a:r>
              <a:rPr lang="pl-PL" dirty="0">
                <a:cs typeface="Arial" panose="020B0604020202020204" pitchFamily="34" charset="0"/>
              </a:rPr>
              <a:t>/tamże/</a:t>
            </a:r>
          </a:p>
        </p:txBody>
      </p:sp>
      <p:sp>
        <p:nvSpPr>
          <p:cNvPr id="8" name="pole tekstowe 7">
            <a:extLst>
              <a:ext uri="{FF2B5EF4-FFF2-40B4-BE49-F238E27FC236}">
                <a16:creationId xmlns:a16="http://schemas.microsoft.com/office/drawing/2014/main" id="{2ABF083F-B78D-C13D-F688-76E10FECB8A1}"/>
              </a:ext>
            </a:extLst>
          </p:cNvPr>
          <p:cNvSpPr txBox="1"/>
          <p:nvPr/>
        </p:nvSpPr>
        <p:spPr>
          <a:xfrm>
            <a:off x="290" y="3106196"/>
            <a:ext cx="8784976" cy="1477328"/>
          </a:xfrm>
          <a:prstGeom prst="rect">
            <a:avLst/>
          </a:prstGeom>
          <a:noFill/>
        </p:spPr>
        <p:txBody>
          <a:bodyPr wrap="square">
            <a:spAutoFit/>
          </a:bodyPr>
          <a:lstStyle/>
          <a:p>
            <a:r>
              <a:rPr lang="pl-PL" dirty="0">
                <a:ea typeface="Times New Roman" panose="02020603050405020304" pitchFamily="18" charset="0"/>
                <a:cs typeface="Arial" panose="020B0604020202020204" pitchFamily="34" charset="0"/>
              </a:rPr>
              <a:t>Najgorsze, jest jednak brnięcie w nauczanie wbrew faktom: </a:t>
            </a:r>
          </a:p>
          <a:p>
            <a:r>
              <a:rPr lang="pl-PL" sz="1800" dirty="0">
                <a:solidFill>
                  <a:srgbClr val="C00000"/>
                </a:solidFill>
                <a:effectLst/>
                <a:ea typeface="Times New Roman" panose="02020603050405020304" pitchFamily="18" charset="0"/>
                <a:cs typeface="Arial" panose="020B0604020202020204" pitchFamily="34" charset="0"/>
              </a:rPr>
              <a:t>„Wtedy aby obronić to, co jawnie fałszywie mówili, z lekkomyślną nieroztropnością próbują powoływać się na Pismo Święte jako dowód. Cytują nawet z pamięci całe długie fragmenty, o których myślą, że potwierdzają ich wypowiedzi, «nie rozumiejąc ani tego, co mówią, ani tego, co stanowczo twierdzą» (1 Tm 1,7)”</a:t>
            </a:r>
            <a:r>
              <a:rPr lang="pl-PL" dirty="0">
                <a:solidFill>
                  <a:srgbClr val="C00000"/>
                </a:solidFill>
                <a:cs typeface="Arial" panose="020B0604020202020204" pitchFamily="34" charset="0"/>
              </a:rPr>
              <a:t> </a:t>
            </a:r>
            <a:r>
              <a:rPr lang="pl-PL" dirty="0">
                <a:cs typeface="Arial" panose="020B0604020202020204" pitchFamily="34" charset="0"/>
              </a:rPr>
              <a:t>/tamże/</a:t>
            </a:r>
            <a:endParaRPr lang="pl-PL" dirty="0"/>
          </a:p>
        </p:txBody>
      </p:sp>
      <p:sp>
        <p:nvSpPr>
          <p:cNvPr id="10" name="pole tekstowe 9">
            <a:extLst>
              <a:ext uri="{FF2B5EF4-FFF2-40B4-BE49-F238E27FC236}">
                <a16:creationId xmlns:a16="http://schemas.microsoft.com/office/drawing/2014/main" id="{4E84B6C8-CFBA-13D5-F0F0-A4D2B19B01B7}"/>
              </a:ext>
            </a:extLst>
          </p:cNvPr>
          <p:cNvSpPr txBox="1"/>
          <p:nvPr/>
        </p:nvSpPr>
        <p:spPr>
          <a:xfrm>
            <a:off x="9920" y="4583524"/>
            <a:ext cx="9026576" cy="923330"/>
          </a:xfrm>
          <a:prstGeom prst="rect">
            <a:avLst/>
          </a:prstGeom>
          <a:noFill/>
        </p:spPr>
        <p:txBody>
          <a:bodyPr wrap="square">
            <a:spAutoFit/>
          </a:bodyPr>
          <a:lstStyle/>
          <a:p>
            <a:r>
              <a:rPr lang="pl-PL" sz="1800" dirty="0">
                <a:solidFill>
                  <a:srgbClr val="C00000"/>
                </a:solidFill>
                <a:effectLst/>
                <a:ea typeface="Times New Roman" panose="02020603050405020304" pitchFamily="18" charset="0"/>
                <a:cs typeface="Arial" panose="020B0604020202020204" pitchFamily="34" charset="0"/>
              </a:rPr>
              <a:t>„Nie byłaby to walka o nauczanie płynące z Biblii, ale o nasze własne nauczanie; pragnęlibyśmy nagiąć jej nauki do naszych, podczas gdy to nasze nauki winniśmy nagiąć do Pisma Świętego”</a:t>
            </a:r>
            <a:r>
              <a:rPr lang="pl-PL" dirty="0">
                <a:cs typeface="Arial" panose="020B0604020202020204" pitchFamily="34" charset="0"/>
              </a:rPr>
              <a:t> /tamże/</a:t>
            </a:r>
            <a:endParaRPr lang="pl-PL" dirty="0">
              <a:solidFill>
                <a:srgbClr val="C00000"/>
              </a:solidFill>
              <a:cs typeface="Arial" panose="020B0604020202020204" pitchFamily="34" charset="0"/>
            </a:endParaRPr>
          </a:p>
        </p:txBody>
      </p:sp>
    </p:spTree>
    <p:extLst>
      <p:ext uri="{BB962C8B-B14F-4D97-AF65-F5344CB8AC3E}">
        <p14:creationId xmlns:p14="http://schemas.microsoft.com/office/powerpoint/2010/main" val="452962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CE8B214C-82EE-C436-D2CD-8F9BD8258378}"/>
              </a:ext>
            </a:extLst>
          </p:cNvPr>
          <p:cNvSpPr/>
          <p:nvPr/>
        </p:nvSpPr>
        <p:spPr>
          <a:xfrm>
            <a:off x="251520" y="3492165"/>
            <a:ext cx="8352928" cy="119697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pl-PL"/>
          </a:p>
        </p:txBody>
      </p:sp>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Ewangelia i nauka</a:t>
            </a:r>
            <a:endParaRPr lang="pl-PL" altLang="pl-PL" sz="2400" dirty="0"/>
          </a:p>
        </p:txBody>
      </p:sp>
      <p:sp>
        <p:nvSpPr>
          <p:cNvPr id="2" name="pole tekstowe 1">
            <a:extLst>
              <a:ext uri="{FF2B5EF4-FFF2-40B4-BE49-F238E27FC236}">
                <a16:creationId xmlns:a16="http://schemas.microsoft.com/office/drawing/2014/main" id="{623E92CB-D51C-523C-A738-3BF8A0377FD9}"/>
              </a:ext>
            </a:extLst>
          </p:cNvPr>
          <p:cNvSpPr txBox="1"/>
          <p:nvPr/>
        </p:nvSpPr>
        <p:spPr>
          <a:xfrm>
            <a:off x="6206" y="629843"/>
            <a:ext cx="9137794" cy="2862322"/>
          </a:xfrm>
          <a:prstGeom prst="rect">
            <a:avLst/>
          </a:prstGeom>
          <a:noFill/>
        </p:spPr>
        <p:txBody>
          <a:bodyPr wrap="square">
            <a:spAutoFit/>
          </a:bodyPr>
          <a:lstStyle/>
          <a:p>
            <a:r>
              <a:rPr lang="pl-PL" dirty="0">
                <a:cs typeface="Arial" panose="020B0604020202020204" pitchFamily="34" charset="0"/>
              </a:rPr>
              <a:t>Takie nauczania mogą też doprowadzić do zgorszenia ludzi wierzących i ich odejścia od wiary – kiedy utożsamiają literalne i fundamentalistyczne nauczania z samą wiarą chrześcijańską:</a:t>
            </a:r>
          </a:p>
          <a:p>
            <a:r>
              <a:rPr lang="pl-PL" dirty="0">
                <a:solidFill>
                  <a:srgbClr val="C00000"/>
                </a:solidFill>
                <a:cs typeface="Arial" panose="020B0604020202020204" pitchFamily="34" charset="0"/>
              </a:rPr>
              <a:t>„Niebezpieczny jest wielce błąd słabych braci, którzy odpadają [od wiary], gdy słyszą przeciwnych wierze krytyków debatujących w sposób uczony i wymowny o teoriach astronomicznych albo o sprawach dotyczących materii świata (…)</a:t>
            </a:r>
          </a:p>
          <a:p>
            <a:r>
              <a:rPr lang="pl-PL" b="1" dirty="0">
                <a:solidFill>
                  <a:srgbClr val="C00000"/>
                </a:solidFill>
                <a:cs typeface="Arial" panose="020B0604020202020204" pitchFamily="34" charset="0"/>
              </a:rPr>
              <a:t>„I patrzą na nich jak na ludzi wielkich; napełniają się też wzgardą dla tych ksiąg [biblijnych], które napisano dla dobra ich dusz, a chociaż dla ich pożytku spisano te księgi, to teraz zaledwie mogą je znieść”</a:t>
            </a:r>
            <a:r>
              <a:rPr lang="pl-PL" dirty="0">
                <a:solidFill>
                  <a:srgbClr val="C00000"/>
                </a:solidFill>
                <a:cs typeface="Arial" panose="020B0604020202020204" pitchFamily="34" charset="0"/>
              </a:rPr>
              <a:t>/</a:t>
            </a:r>
            <a:r>
              <a:rPr lang="pl-PL" dirty="0">
                <a:cs typeface="Arial" panose="020B0604020202020204" pitchFamily="34" charset="0"/>
              </a:rPr>
              <a:t>tamże</a:t>
            </a:r>
          </a:p>
          <a:p>
            <a:endParaRPr lang="pl-PL" dirty="0">
              <a:cs typeface="Arial" panose="020B0604020202020204" pitchFamily="34" charset="0"/>
            </a:endParaRPr>
          </a:p>
        </p:txBody>
      </p:sp>
      <p:sp>
        <p:nvSpPr>
          <p:cNvPr id="4" name="pole tekstowe 3">
            <a:extLst>
              <a:ext uri="{FF2B5EF4-FFF2-40B4-BE49-F238E27FC236}">
                <a16:creationId xmlns:a16="http://schemas.microsoft.com/office/drawing/2014/main" id="{B38325DD-176B-6D54-EBD9-6658561A7E01}"/>
              </a:ext>
            </a:extLst>
          </p:cNvPr>
          <p:cNvSpPr txBox="1"/>
          <p:nvPr/>
        </p:nvSpPr>
        <p:spPr>
          <a:xfrm>
            <a:off x="251520" y="3660194"/>
            <a:ext cx="8100900" cy="923330"/>
          </a:xfrm>
          <a:prstGeom prst="rect">
            <a:avLst/>
          </a:prstGeom>
          <a:noFill/>
        </p:spPr>
        <p:txBody>
          <a:bodyPr wrap="square">
            <a:spAutoFit/>
          </a:bodyPr>
          <a:lstStyle/>
          <a:p>
            <a:r>
              <a:rPr lang="pl-PL" dirty="0"/>
              <a:t>Ogólna zasada:</a:t>
            </a:r>
          </a:p>
          <a:p>
            <a:r>
              <a:rPr lang="pl-PL" dirty="0">
                <a:solidFill>
                  <a:srgbClr val="C00000"/>
                </a:solidFill>
              </a:rPr>
              <a:t>„Każdy dobry i szczery chrześcijanin, gdziekolwiek znajdzie prawdę, rozumie, że należy ona do jej Pana”</a:t>
            </a:r>
            <a:r>
              <a:rPr lang="pl-PL" dirty="0"/>
              <a:t>/De </a:t>
            </a:r>
            <a:r>
              <a:rPr lang="pl-PL" dirty="0" err="1"/>
              <a:t>doctrina</a:t>
            </a:r>
            <a:r>
              <a:rPr lang="pl-PL" dirty="0"/>
              <a:t> </a:t>
            </a:r>
            <a:r>
              <a:rPr lang="pl-PL" dirty="0" err="1"/>
              <a:t>christiana</a:t>
            </a:r>
            <a:r>
              <a:rPr lang="pl-PL" dirty="0"/>
              <a:t>/</a:t>
            </a:r>
          </a:p>
        </p:txBody>
      </p:sp>
      <p:sp>
        <p:nvSpPr>
          <p:cNvPr id="6" name="Prostokąt 5">
            <a:extLst>
              <a:ext uri="{FF2B5EF4-FFF2-40B4-BE49-F238E27FC236}">
                <a16:creationId xmlns:a16="http://schemas.microsoft.com/office/drawing/2014/main" id="{F4ED72F3-08DF-726A-9287-36F8EE944051}"/>
              </a:ext>
            </a:extLst>
          </p:cNvPr>
          <p:cNvSpPr/>
          <p:nvPr/>
        </p:nvSpPr>
        <p:spPr>
          <a:xfrm>
            <a:off x="217538" y="4857169"/>
            <a:ext cx="8352928" cy="119697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pl-PL"/>
          </a:p>
        </p:txBody>
      </p:sp>
      <p:sp>
        <p:nvSpPr>
          <p:cNvPr id="7" name="pole tekstowe 6">
            <a:extLst>
              <a:ext uri="{FF2B5EF4-FFF2-40B4-BE49-F238E27FC236}">
                <a16:creationId xmlns:a16="http://schemas.microsoft.com/office/drawing/2014/main" id="{CD66D9E3-4445-E7CD-98DC-FA847CB23420}"/>
              </a:ext>
            </a:extLst>
          </p:cNvPr>
          <p:cNvSpPr txBox="1"/>
          <p:nvPr/>
        </p:nvSpPr>
        <p:spPr>
          <a:xfrm>
            <a:off x="306595" y="5025198"/>
            <a:ext cx="8100900" cy="646331"/>
          </a:xfrm>
          <a:prstGeom prst="rect">
            <a:avLst/>
          </a:prstGeom>
          <a:noFill/>
        </p:spPr>
        <p:txBody>
          <a:bodyPr wrap="square">
            <a:spAutoFit/>
          </a:bodyPr>
          <a:lstStyle/>
          <a:p>
            <a:r>
              <a:rPr lang="pl-PL" dirty="0"/>
              <a:t>Czyli to, co nazywamy „Zasadą Dezertera”</a:t>
            </a:r>
          </a:p>
          <a:p>
            <a:pPr algn="ctr"/>
            <a:r>
              <a:rPr lang="pl-PL" dirty="0">
                <a:solidFill>
                  <a:srgbClr val="C00000"/>
                </a:solidFill>
              </a:rPr>
              <a:t>„Nie znam religii ponad prawdę”</a:t>
            </a:r>
            <a:endParaRPr lang="pl-PL" dirty="0"/>
          </a:p>
        </p:txBody>
      </p:sp>
      <p:pic>
        <p:nvPicPr>
          <p:cNvPr id="1026" name="Picture 2" descr="Uśmiech – tak niewiele, a jednak tak dużo… – 5krokowdozdrowia.pl">
            <a:extLst>
              <a:ext uri="{FF2B5EF4-FFF2-40B4-BE49-F238E27FC236}">
                <a16:creationId xmlns:a16="http://schemas.microsoft.com/office/drawing/2014/main" id="{8F4C6044-DAA9-12F5-9610-24957E9850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1343" y="5032052"/>
            <a:ext cx="1307637"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63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fade">
                                      <p:cBhvr>
                                        <p:cTn id="2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6" grpId="0" animBg="1"/>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Ewangelia i nauka</a:t>
            </a:r>
            <a:endParaRPr lang="pl-PL" altLang="pl-PL" sz="2400" dirty="0"/>
          </a:p>
        </p:txBody>
      </p:sp>
      <p:sp>
        <p:nvSpPr>
          <p:cNvPr id="2" name="pole tekstowe 1">
            <a:extLst>
              <a:ext uri="{FF2B5EF4-FFF2-40B4-BE49-F238E27FC236}">
                <a16:creationId xmlns:a16="http://schemas.microsoft.com/office/drawing/2014/main" id="{623E92CB-D51C-523C-A738-3BF8A0377FD9}"/>
              </a:ext>
            </a:extLst>
          </p:cNvPr>
          <p:cNvSpPr txBox="1"/>
          <p:nvPr/>
        </p:nvSpPr>
        <p:spPr>
          <a:xfrm>
            <a:off x="6206" y="629843"/>
            <a:ext cx="9137794" cy="2031325"/>
          </a:xfrm>
          <a:prstGeom prst="rect">
            <a:avLst/>
          </a:prstGeom>
          <a:noFill/>
        </p:spPr>
        <p:txBody>
          <a:bodyPr wrap="square">
            <a:spAutoFit/>
          </a:bodyPr>
          <a:lstStyle/>
          <a:p>
            <a:r>
              <a:rPr lang="pl-PL" dirty="0">
                <a:cs typeface="Arial" panose="020B0604020202020204" pitchFamily="34" charset="0"/>
              </a:rPr>
              <a:t>Święty Augustyn sam się stosuje do swoich nauk. Przedstawiając jedną z hipotez, pisze:</a:t>
            </a:r>
          </a:p>
          <a:p>
            <a:r>
              <a:rPr lang="pl-PL" dirty="0">
                <a:solidFill>
                  <a:srgbClr val="C00000"/>
                </a:solidFill>
                <a:cs typeface="Arial" panose="020B0604020202020204" pitchFamily="34" charset="0"/>
              </a:rPr>
              <a:t>„Nie będzie nic sprzecznego z wiarą w takim przypuszczeniu, chyba że </a:t>
            </a:r>
            <a:r>
              <a:rPr lang="pl-PL" b="1" dirty="0">
                <a:solidFill>
                  <a:srgbClr val="C00000"/>
                </a:solidFill>
                <a:cs typeface="Arial" panose="020B0604020202020204" pitchFamily="34" charset="0"/>
              </a:rPr>
              <a:t>niezbita prawda </a:t>
            </a:r>
            <a:r>
              <a:rPr lang="pl-PL" dirty="0">
                <a:solidFill>
                  <a:srgbClr val="C00000"/>
                </a:solidFill>
                <a:cs typeface="Arial" panose="020B0604020202020204" pitchFamily="34" charset="0"/>
              </a:rPr>
              <a:t>[nauk przyrodniczych] zaprzeczy temu. Gdyby zaś do tego doszło, </a:t>
            </a:r>
            <a:r>
              <a:rPr lang="pl-PL" b="1" dirty="0">
                <a:solidFill>
                  <a:srgbClr val="C00000"/>
                </a:solidFill>
                <a:cs typeface="Arial" panose="020B0604020202020204" pitchFamily="34" charset="0"/>
              </a:rPr>
              <a:t>znaczyłoby to, że nauczania tego nie było nigdy w Piśmie Świętym, że jest to tylko opinia wysunięta wskutek niewiedzy człowieka”</a:t>
            </a:r>
            <a:r>
              <a:rPr lang="pl-PL" dirty="0">
                <a:cs typeface="Arial" panose="020B0604020202020204" pitchFamily="34" charset="0"/>
              </a:rPr>
              <a:t>/tamże/[MRB chodzi o istnienie świata materialnego przed zaistnieniem Słońca]</a:t>
            </a:r>
          </a:p>
          <a:p>
            <a:endParaRPr lang="pl-PL" dirty="0">
              <a:cs typeface="Arial" panose="020B0604020202020204" pitchFamily="34" charset="0"/>
            </a:endParaRPr>
          </a:p>
        </p:txBody>
      </p:sp>
      <p:sp>
        <p:nvSpPr>
          <p:cNvPr id="3" name="pole tekstowe 2">
            <a:extLst>
              <a:ext uri="{FF2B5EF4-FFF2-40B4-BE49-F238E27FC236}">
                <a16:creationId xmlns:a16="http://schemas.microsoft.com/office/drawing/2014/main" id="{53606039-9152-6E58-5241-B22FD9F41EB0}"/>
              </a:ext>
            </a:extLst>
          </p:cNvPr>
          <p:cNvSpPr txBox="1"/>
          <p:nvPr/>
        </p:nvSpPr>
        <p:spPr>
          <a:xfrm>
            <a:off x="176375" y="3726594"/>
            <a:ext cx="8712968" cy="1323439"/>
          </a:xfrm>
          <a:prstGeom prst="rect">
            <a:avLst/>
          </a:prstGeom>
          <a:noFill/>
        </p:spPr>
        <p:txBody>
          <a:bodyPr wrap="square">
            <a:spAutoFit/>
          </a:bodyPr>
          <a:lstStyle/>
          <a:p>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„(…)gdy wypowiadam te słowa, to obawiam się, że mogą mnie wyśmiać ci, którzy mają wiedzę naukową w tych kwestiach lub przez tych, którzy łatwo orientują się w omawianych tu faktach”/</a:t>
            </a:r>
            <a:r>
              <a:rPr lang="it-IT"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De Genesi ad Litteram Libri Duodecim, ks. I, 10</a:t>
            </a:r>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t>
            </a:r>
            <a:endParaRPr lang="pl-PL" sz="2000" b="1" dirty="0"/>
          </a:p>
        </p:txBody>
      </p:sp>
      <p:sp>
        <p:nvSpPr>
          <p:cNvPr id="4" name="pole tekstowe 3">
            <a:extLst>
              <a:ext uri="{FF2B5EF4-FFF2-40B4-BE49-F238E27FC236}">
                <a16:creationId xmlns:a16="http://schemas.microsoft.com/office/drawing/2014/main" id="{15E90B8B-868A-3F77-671C-B5A3B31993B4}"/>
              </a:ext>
            </a:extLst>
          </p:cNvPr>
          <p:cNvSpPr txBox="1"/>
          <p:nvPr/>
        </p:nvSpPr>
        <p:spPr>
          <a:xfrm>
            <a:off x="86334" y="2742330"/>
            <a:ext cx="8786284" cy="923330"/>
          </a:xfrm>
          <a:prstGeom prst="rect">
            <a:avLst/>
          </a:prstGeom>
          <a:noFill/>
        </p:spPr>
        <p:txBody>
          <a:bodyPr wrap="square">
            <a:spAutoFit/>
          </a:bodyPr>
          <a:lstStyle/>
          <a:p>
            <a:r>
              <a:rPr lang="pl-PL" dirty="0">
                <a:cs typeface="Times New Roman" panose="02020603050405020304" pitchFamily="18" charset="0"/>
              </a:rPr>
              <a:t>Augustyn nie uważał, że należy lekceważyć fachowców od wiedzy przyrodniczej: przeciwnie, uważał za bardzo ważne, by nie głosić głupot jako rzekomego przekazu chrześcijańskiego.</a:t>
            </a:r>
            <a:endParaRPr lang="pl-PL" dirty="0"/>
          </a:p>
        </p:txBody>
      </p:sp>
    </p:spTree>
    <p:extLst>
      <p:ext uri="{BB962C8B-B14F-4D97-AF65-F5344CB8AC3E}">
        <p14:creationId xmlns:p14="http://schemas.microsoft.com/office/powerpoint/2010/main" val="1111439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Teofil z Antiochii(II wiek) Gdzie był Raj?</a:t>
            </a:r>
            <a:endParaRPr lang="pl-PL" altLang="pl-PL" sz="2400" dirty="0"/>
          </a:p>
        </p:txBody>
      </p:sp>
      <p:sp>
        <p:nvSpPr>
          <p:cNvPr id="10" name="pole tekstowe 9">
            <a:extLst>
              <a:ext uri="{FF2B5EF4-FFF2-40B4-BE49-F238E27FC236}">
                <a16:creationId xmlns:a16="http://schemas.microsoft.com/office/drawing/2014/main" id="{229EC694-71AD-BD48-28E6-3B602F06DCC1}"/>
              </a:ext>
            </a:extLst>
          </p:cNvPr>
          <p:cNvSpPr txBox="1"/>
          <p:nvPr/>
        </p:nvSpPr>
        <p:spPr>
          <a:xfrm>
            <a:off x="-226494" y="7893496"/>
            <a:ext cx="8915173" cy="1200329"/>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Jasne, że św. Bazyli nie znał idei wspólnego pochodzenia wszystkiego - ale dopuszczał wspólne pochodzenie gatunków: np. o ptakach i rybach napisał:</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"Ich wspólne pochodzenie z wód uczyniło je jedną rodziną"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a:t>
            </a:r>
            <a:r>
              <a:rPr lang="pl-PL" sz="1800" dirty="0">
                <a:effectLst/>
                <a:latin typeface="Arial" panose="020B0604020202020204" pitchFamily="34" charset="0"/>
                <a:ea typeface="Calibri" panose="020F0502020204030204" pitchFamily="34" charset="0"/>
                <a:cs typeface="Times New Roman" panose="02020603050405020304" pitchFamily="18" charset="0"/>
              </a:rPr>
              <a:t> Bazyli, Eis ten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heksaemeron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hom.8</a:t>
            </a:r>
            <a:r>
              <a:rPr lang="pl-PL" dirty="0">
                <a:ea typeface="Calibri" panose="020F0502020204030204" pitchFamily="34" charset="0"/>
                <a:cs typeface="Times New Roman" panose="02020603050405020304" pitchFamily="18" charset="0"/>
              </a:rPr>
              <a:t>)</a:t>
            </a:r>
            <a:endParaRPr lang="pl-PL" dirty="0"/>
          </a:p>
        </p:txBody>
      </p:sp>
      <p:sp>
        <p:nvSpPr>
          <p:cNvPr id="4" name="pole tekstowe 3">
            <a:extLst>
              <a:ext uri="{FF2B5EF4-FFF2-40B4-BE49-F238E27FC236}">
                <a16:creationId xmlns:a16="http://schemas.microsoft.com/office/drawing/2014/main" id="{D90F2DE0-FCBE-B409-D42A-7C1624E479C7}"/>
              </a:ext>
            </a:extLst>
          </p:cNvPr>
          <p:cNvSpPr txBox="1"/>
          <p:nvPr/>
        </p:nvSpPr>
        <p:spPr>
          <a:xfrm>
            <a:off x="41194" y="6488519"/>
            <a:ext cx="4708768" cy="246221"/>
          </a:xfrm>
          <a:prstGeom prst="rect">
            <a:avLst/>
          </a:prstGeom>
          <a:noFill/>
        </p:spPr>
        <p:txBody>
          <a:bodyPr wrap="square">
            <a:spAutoFit/>
          </a:bodyPr>
          <a:lstStyle/>
          <a:p>
            <a:r>
              <a:rPr lang="pl-PL" sz="1000" dirty="0">
                <a:effectLst/>
                <a:latin typeface="Arial" panose="020B0604020202020204" pitchFamily="34" charset="0"/>
                <a:ea typeface="Calibri" panose="020F0502020204030204" pitchFamily="34" charset="0"/>
                <a:cs typeface="Times New Roman" panose="02020603050405020304" pitchFamily="18" charset="0"/>
              </a:rPr>
              <a:t>Wszystkie cytaty z dzieło „Do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Autolyka</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endParaRPr lang="pl-PL" sz="1000" dirty="0"/>
          </a:p>
        </p:txBody>
      </p:sp>
      <p:sp>
        <p:nvSpPr>
          <p:cNvPr id="8" name="pole tekstowe 7">
            <a:extLst>
              <a:ext uri="{FF2B5EF4-FFF2-40B4-BE49-F238E27FC236}">
                <a16:creationId xmlns:a16="http://schemas.microsoft.com/office/drawing/2014/main" id="{60981BF5-59B5-F3BA-240A-E14174A33497}"/>
              </a:ext>
            </a:extLst>
          </p:cNvPr>
          <p:cNvSpPr txBox="1"/>
          <p:nvPr/>
        </p:nvSpPr>
        <p:spPr>
          <a:xfrm>
            <a:off x="38194" y="553412"/>
            <a:ext cx="8856984" cy="2862322"/>
          </a:xfrm>
          <a:prstGeom prst="rect">
            <a:avLst/>
          </a:prstGeom>
          <a:noFill/>
        </p:spPr>
        <p:txBody>
          <a:bodyPr wrap="square">
            <a:spAutoFit/>
          </a:bodyPr>
          <a:lstStyle/>
          <a:p>
            <a:r>
              <a:rPr lang="pl-PL" dirty="0">
                <a:solidFill>
                  <a:srgbClr val="C00000"/>
                </a:solidFill>
              </a:rPr>
              <a:t>„Bóg więc, jak już powiedzieliśmy, umieścił człowieka w ogrodzie, aby go uprawiał i strzegł, polecił mu, aby spożywał wszelkie owoce (łącznie oczywiście z owocami z drzewa życia), zakazał mu jedynie kosztować owocu z drzewa poznania. </a:t>
            </a:r>
          </a:p>
          <a:p>
            <a:r>
              <a:rPr lang="pl-PL" b="1" dirty="0">
                <a:solidFill>
                  <a:srgbClr val="C00000"/>
                </a:solidFill>
              </a:rPr>
              <a:t>Przeniósł go także Bóg z ziemi, z której był uczyniony, do raju</a:t>
            </a:r>
            <a:r>
              <a:rPr lang="pl-PL" dirty="0">
                <a:solidFill>
                  <a:srgbClr val="C00000"/>
                </a:solidFill>
              </a:rPr>
              <a:t>, dając mu okazję do postępowania w doskonałości, tak aby poprzez wzrastanie stał się doskonały, został nawet nazwany Bogiem, mógł wstąpić do nieba i posiąść nieśmiertelność. Człowiek został bowiem stworzony w stanie pośrednim, ani całkowicie śmiertelny, ani całkowicie nieśmiertelny, lecz zdolny do stania się jednym i drugim. Podobnie zresztą jak i sam raj, jeśli chodzi o piękno, został stworzony pośrodku, pomiędzy niebem a ziemią.”</a:t>
            </a:r>
          </a:p>
        </p:txBody>
      </p:sp>
      <p:sp>
        <p:nvSpPr>
          <p:cNvPr id="11" name="pole tekstowe 10">
            <a:extLst>
              <a:ext uri="{FF2B5EF4-FFF2-40B4-BE49-F238E27FC236}">
                <a16:creationId xmlns:a16="http://schemas.microsoft.com/office/drawing/2014/main" id="{5FCD57F2-4B84-D2E7-BB14-5668EF1E1288}"/>
              </a:ext>
            </a:extLst>
          </p:cNvPr>
          <p:cNvSpPr txBox="1"/>
          <p:nvPr/>
        </p:nvSpPr>
        <p:spPr>
          <a:xfrm>
            <a:off x="107504" y="3415734"/>
            <a:ext cx="8676964" cy="923330"/>
          </a:xfrm>
          <a:prstGeom prst="rect">
            <a:avLst/>
          </a:prstGeom>
          <a:noFill/>
        </p:spPr>
        <p:txBody>
          <a:bodyPr wrap="square">
            <a:spAutoFit/>
          </a:bodyPr>
          <a:lstStyle/>
          <a:p>
            <a:r>
              <a:rPr lang="pl-PL" dirty="0"/>
              <a:t>Wygląda na to, że Teofil uważał, że Raj nie był na ziemi (Ziemi?) z której prochu (mułu) został ulepiony człowiek – został on do Raju przeniesiony, a potem wrócił do tej ziemi (Ziemi?) </a:t>
            </a:r>
          </a:p>
        </p:txBody>
      </p:sp>
    </p:spTree>
    <p:extLst>
      <p:ext uri="{BB962C8B-B14F-4D97-AF65-F5344CB8AC3E}">
        <p14:creationId xmlns:p14="http://schemas.microsoft.com/office/powerpoint/2010/main" val="1058615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a:t>
            </a:r>
            <a:endParaRPr lang="pl-PL" altLang="pl-PL" sz="2400" dirty="0"/>
          </a:p>
        </p:txBody>
      </p:sp>
      <p:sp>
        <p:nvSpPr>
          <p:cNvPr id="2" name="pole tekstowe 1">
            <a:extLst>
              <a:ext uri="{FF2B5EF4-FFF2-40B4-BE49-F238E27FC236}">
                <a16:creationId xmlns:a16="http://schemas.microsoft.com/office/drawing/2014/main" id="{77DE064F-8E60-61D5-BB1F-29ADF9A0D2CC}"/>
              </a:ext>
            </a:extLst>
          </p:cNvPr>
          <p:cNvSpPr txBox="1"/>
          <p:nvPr/>
        </p:nvSpPr>
        <p:spPr>
          <a:xfrm>
            <a:off x="0" y="908720"/>
            <a:ext cx="9036495" cy="2862322"/>
          </a:xfrm>
          <a:prstGeom prst="rect">
            <a:avLst/>
          </a:prstGeom>
          <a:noFill/>
        </p:spPr>
        <p:txBody>
          <a:bodyPr wrap="square">
            <a:spAutoFit/>
          </a:bodyPr>
          <a:lstStyle/>
          <a:p>
            <a:r>
              <a:rPr lang="pl-PL" dirty="0">
                <a:ea typeface="Times New Roman" panose="02020603050405020304" pitchFamily="18" charset="0"/>
                <a:cs typeface="Arial" panose="020B0604020202020204" pitchFamily="34" charset="0"/>
              </a:rPr>
              <a:t>Augustyn nie uważa nauki za jakiś problem:</a:t>
            </a:r>
          </a:p>
          <a:p>
            <a:r>
              <a:rPr lang="pl-PL" sz="1800" dirty="0">
                <a:solidFill>
                  <a:srgbClr val="C00000"/>
                </a:solidFill>
                <a:effectLst/>
                <a:ea typeface="Times New Roman" panose="02020603050405020304" pitchFamily="18" charset="0"/>
                <a:cs typeface="Arial" panose="020B0604020202020204" pitchFamily="34" charset="0"/>
              </a:rPr>
              <a:t>„W sprawach, o których mówi Pismo Święte, a które są niejasne i przekraczają nasze horyzonty, możliwe są niekiedy różne interpretacje bez zagrożenia dla wiary, którą otrzymaliśmy. (…) nie należy zajmować stanowiska tak pospiesznie i uparcie, bo gdyby dalszy postęp wiedzy podważył nasze opinie, wtedy wraz z nimi i my też byśmy upadli</a:t>
            </a:r>
          </a:p>
          <a:p>
            <a:r>
              <a:rPr lang="pl-PL" dirty="0">
                <a:solidFill>
                  <a:srgbClr val="C00000"/>
                </a:solidFill>
                <a:ea typeface="Times New Roman" panose="02020603050405020304" pitchFamily="18" charset="0"/>
                <a:cs typeface="Arial" panose="020B0604020202020204" pitchFamily="34" charset="0"/>
              </a:rPr>
              <a:t>(…) Pożywnym ziarnem, do którego dotarłem, jest to: nauczyłem się, że łatwo jest odpowiedzieć według nauki naszej wiary tym wszystkim, którzy chcieliby ośmieszać Pismo Święte. </a:t>
            </a:r>
            <a:r>
              <a:rPr lang="pl-PL" b="1" dirty="0">
                <a:solidFill>
                  <a:srgbClr val="C00000"/>
                </a:solidFill>
                <a:ea typeface="Times New Roman" panose="02020603050405020304" pitchFamily="18" charset="0"/>
                <a:cs typeface="Arial" panose="020B0604020202020204" pitchFamily="34" charset="0"/>
              </a:rPr>
              <a:t>Jeśli na podstawie wiarygodnego świadectwa mogą dowieść jakichś faktów z dziedziny nauki przyrodniczej wtedy pokażemy im, że nie jest to sprzeczne z naszą Biblią</a:t>
            </a:r>
            <a:r>
              <a:rPr lang="pl-PL" dirty="0">
                <a:solidFill>
                  <a:srgbClr val="C00000"/>
                </a:solidFill>
                <a:ea typeface="Times New Roman" panose="02020603050405020304" pitchFamily="18" charset="0"/>
                <a:cs typeface="Arial" panose="020B0604020202020204" pitchFamily="34" charset="0"/>
              </a:rPr>
              <a:t>”</a:t>
            </a:r>
            <a:r>
              <a:rPr lang="pl-PL" dirty="0">
                <a:cs typeface="Arial" panose="020B0604020202020204" pitchFamily="34" charset="0"/>
              </a:rPr>
              <a:t>/tamże/</a:t>
            </a:r>
            <a:endParaRPr lang="pl-PL" dirty="0"/>
          </a:p>
        </p:txBody>
      </p:sp>
      <p:sp>
        <p:nvSpPr>
          <p:cNvPr id="6" name="pole tekstowe 5">
            <a:extLst>
              <a:ext uri="{FF2B5EF4-FFF2-40B4-BE49-F238E27FC236}">
                <a16:creationId xmlns:a16="http://schemas.microsoft.com/office/drawing/2014/main" id="{E323E037-C90D-5644-19C0-F62507404277}"/>
              </a:ext>
            </a:extLst>
          </p:cNvPr>
          <p:cNvSpPr txBox="1"/>
          <p:nvPr/>
        </p:nvSpPr>
        <p:spPr>
          <a:xfrm>
            <a:off x="107504" y="3774131"/>
            <a:ext cx="8244916" cy="923330"/>
          </a:xfrm>
          <a:prstGeom prst="rect">
            <a:avLst/>
          </a:prstGeom>
          <a:noFill/>
        </p:spPr>
        <p:txBody>
          <a:bodyPr wrap="square">
            <a:spAutoFit/>
          </a:bodyPr>
          <a:lstStyle/>
          <a:p>
            <a:r>
              <a:rPr lang="pl-PL" dirty="0">
                <a:solidFill>
                  <a:srgbClr val="C00000"/>
                </a:solidFill>
                <a:cs typeface="Arial" panose="020B0604020202020204" pitchFamily="34" charset="0"/>
              </a:rPr>
              <a:t>„Nie czytamy w ewangelii, by Pan powiedział, posyłam wam Pocieszyciela, który by was pouczał o biegu słońca i księżyca. Chrześcijan bowiem chciał wykształcić, nie matematyków”.</a:t>
            </a:r>
          </a:p>
        </p:txBody>
      </p:sp>
      <p:sp>
        <p:nvSpPr>
          <p:cNvPr id="4" name="pole tekstowe 3">
            <a:extLst>
              <a:ext uri="{FF2B5EF4-FFF2-40B4-BE49-F238E27FC236}">
                <a16:creationId xmlns:a16="http://schemas.microsoft.com/office/drawing/2014/main" id="{CD895792-94F9-4AB3-F257-A2F101DF1972}"/>
              </a:ext>
            </a:extLst>
          </p:cNvPr>
          <p:cNvSpPr txBox="1"/>
          <p:nvPr/>
        </p:nvSpPr>
        <p:spPr>
          <a:xfrm>
            <a:off x="107504" y="4713804"/>
            <a:ext cx="8784976" cy="923330"/>
          </a:xfrm>
          <a:prstGeom prst="rect">
            <a:avLst/>
          </a:prstGeom>
          <a:noFill/>
        </p:spPr>
        <p:txBody>
          <a:bodyPr wrap="square">
            <a:spAutoFit/>
          </a:bodyPr>
          <a:lstStyle/>
          <a:p>
            <a:r>
              <a:rPr lang="pl-PL" dirty="0">
                <a:solidFill>
                  <a:srgbClr val="C00000"/>
                </a:solidFill>
              </a:rPr>
              <a:t>„Święci pisarze, albo raczej Duch Boży, który przez nich mówił, nie chciał pouczać ludzi o tych rzeczach (to jest o istotnej naturze świata widzialnego), jako nie mających dla zbawienia żadnego pożytku”</a:t>
            </a:r>
          </a:p>
        </p:txBody>
      </p:sp>
    </p:spTree>
    <p:extLst>
      <p:ext uri="{BB962C8B-B14F-4D97-AF65-F5344CB8AC3E}">
        <p14:creationId xmlns:p14="http://schemas.microsoft.com/office/powerpoint/2010/main" val="4069582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3" name="pole tekstowe 2">
            <a:extLst>
              <a:ext uri="{FF2B5EF4-FFF2-40B4-BE49-F238E27FC236}">
                <a16:creationId xmlns:a16="http://schemas.microsoft.com/office/drawing/2014/main" id="{DD4F61A3-FF9B-4125-5182-62F7CCA7AEF0}"/>
              </a:ext>
            </a:extLst>
          </p:cNvPr>
          <p:cNvSpPr txBox="1"/>
          <p:nvPr/>
        </p:nvSpPr>
        <p:spPr>
          <a:xfrm>
            <a:off x="68668" y="641014"/>
            <a:ext cx="8715799" cy="923330"/>
          </a:xfrm>
          <a:prstGeom prst="rect">
            <a:avLst/>
          </a:prstGeom>
          <a:noFill/>
        </p:spPr>
        <p:txBody>
          <a:bodyPr wrap="square">
            <a:spAutoFit/>
          </a:bodyPr>
          <a:lstStyle/>
          <a:p>
            <a:r>
              <a:rPr lang="pl-PL" dirty="0">
                <a:cs typeface="Arial" panose="020B0604020202020204" pitchFamily="34" charset="0"/>
              </a:rPr>
              <a:t>Tym, którzy podnosiliby zarzut, że skoro coś się rozwija (dziś powiedzielibyśmy: ewoluuje) to Bóg tego nie stworzył, Augustyn podaje analogię królów – budowniczych miast:</a:t>
            </a:r>
          </a:p>
        </p:txBody>
      </p:sp>
      <p:sp>
        <p:nvSpPr>
          <p:cNvPr id="8" name="pole tekstowe 7">
            <a:extLst>
              <a:ext uri="{FF2B5EF4-FFF2-40B4-BE49-F238E27FC236}">
                <a16:creationId xmlns:a16="http://schemas.microsoft.com/office/drawing/2014/main" id="{418FADDA-D860-D33E-A815-0AC218473E5E}"/>
              </a:ext>
            </a:extLst>
          </p:cNvPr>
          <p:cNvSpPr txBox="1"/>
          <p:nvPr/>
        </p:nvSpPr>
        <p:spPr>
          <a:xfrm>
            <a:off x="68668" y="1462384"/>
            <a:ext cx="9075332" cy="923330"/>
          </a:xfrm>
          <a:prstGeom prst="rect">
            <a:avLst/>
          </a:prstGeom>
          <a:noFill/>
        </p:spPr>
        <p:txBody>
          <a:bodyPr wrap="square">
            <a:spAutoFit/>
          </a:bodyPr>
          <a:lstStyle/>
          <a:p>
            <a:r>
              <a:rPr lang="pl-PL" sz="1800" dirty="0">
                <a:solidFill>
                  <a:srgbClr val="C00000"/>
                </a:solidFill>
                <a:effectLst/>
                <a:ea typeface="Times New Roman" panose="02020603050405020304" pitchFamily="18" charset="0"/>
                <a:cs typeface="Arial" panose="020B0604020202020204" pitchFamily="34" charset="0"/>
              </a:rPr>
              <a:t>„Powiadamy, że miasta, na przykład Rzymu lub Aleksandrii […], nie zbudowali rzemieślnicy i budowniczowie, lecz królowie, których wolą te miasta zostały zbudowane − o ileż bardziej Boga możemy nazwać założycielem natur”/</a:t>
            </a:r>
            <a:r>
              <a:rPr lang="pl-PL" sz="1800" dirty="0">
                <a:effectLst/>
                <a:latin typeface="Calibri" panose="020F0502020204030204" pitchFamily="34" charset="0"/>
                <a:ea typeface="Times New Roman" panose="02020603050405020304" pitchFamily="18" charset="0"/>
              </a:rPr>
              <a:t>De </a:t>
            </a:r>
            <a:r>
              <a:rPr lang="pl-PL" sz="1800" dirty="0" err="1">
                <a:effectLst/>
                <a:latin typeface="Calibri" panose="020F0502020204030204" pitchFamily="34" charset="0"/>
                <a:ea typeface="Times New Roman" panose="02020603050405020304" pitchFamily="18" charset="0"/>
              </a:rPr>
              <a:t>civitate</a:t>
            </a:r>
            <a:r>
              <a:rPr lang="pl-PL" sz="1800" dirty="0">
                <a:effectLst/>
                <a:latin typeface="Calibri" panose="020F0502020204030204" pitchFamily="34" charset="0"/>
                <a:ea typeface="Times New Roman" panose="02020603050405020304" pitchFamily="18" charset="0"/>
              </a:rPr>
              <a:t> Dei/</a:t>
            </a:r>
            <a:endParaRPr lang="pl-PL" dirty="0">
              <a:solidFill>
                <a:srgbClr val="C00000"/>
              </a:solidFill>
              <a:cs typeface="Arial" panose="020B0604020202020204" pitchFamily="34" charset="0"/>
            </a:endParaRPr>
          </a:p>
        </p:txBody>
      </p:sp>
    </p:spTree>
    <p:extLst>
      <p:ext uri="{BB962C8B-B14F-4D97-AF65-F5344CB8AC3E}">
        <p14:creationId xmlns:p14="http://schemas.microsoft.com/office/powerpoint/2010/main" val="562233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3" name="pole tekstowe 2">
            <a:extLst>
              <a:ext uri="{FF2B5EF4-FFF2-40B4-BE49-F238E27FC236}">
                <a16:creationId xmlns:a16="http://schemas.microsoft.com/office/drawing/2014/main" id="{DD4F61A3-FF9B-4125-5182-62F7CCA7AEF0}"/>
              </a:ext>
            </a:extLst>
          </p:cNvPr>
          <p:cNvSpPr txBox="1"/>
          <p:nvPr/>
        </p:nvSpPr>
        <p:spPr>
          <a:xfrm>
            <a:off x="68668" y="641014"/>
            <a:ext cx="8715799" cy="923330"/>
          </a:xfrm>
          <a:prstGeom prst="rect">
            <a:avLst/>
          </a:prstGeom>
          <a:noFill/>
        </p:spPr>
        <p:txBody>
          <a:bodyPr wrap="square">
            <a:spAutoFit/>
          </a:bodyPr>
          <a:lstStyle/>
          <a:p>
            <a:r>
              <a:rPr lang="pl-PL" dirty="0">
                <a:cs typeface="Arial" panose="020B0604020202020204" pitchFamily="34" charset="0"/>
              </a:rPr>
              <a:t>Tym, którzy podnosiliby zarzut, że skoro coś się rozwija (dziś powiedzielibyśmy: ewoluuje) to Bóg tego nie stworzył, Augustyn podaje analogię królów – budowniczych miast:</a:t>
            </a:r>
          </a:p>
        </p:txBody>
      </p:sp>
      <p:sp>
        <p:nvSpPr>
          <p:cNvPr id="8" name="pole tekstowe 7">
            <a:extLst>
              <a:ext uri="{FF2B5EF4-FFF2-40B4-BE49-F238E27FC236}">
                <a16:creationId xmlns:a16="http://schemas.microsoft.com/office/drawing/2014/main" id="{418FADDA-D860-D33E-A815-0AC218473E5E}"/>
              </a:ext>
            </a:extLst>
          </p:cNvPr>
          <p:cNvSpPr txBox="1"/>
          <p:nvPr/>
        </p:nvSpPr>
        <p:spPr>
          <a:xfrm>
            <a:off x="68668" y="1462384"/>
            <a:ext cx="9075332" cy="923330"/>
          </a:xfrm>
          <a:prstGeom prst="rect">
            <a:avLst/>
          </a:prstGeom>
          <a:noFill/>
        </p:spPr>
        <p:txBody>
          <a:bodyPr wrap="square">
            <a:spAutoFit/>
          </a:bodyPr>
          <a:lstStyle/>
          <a:p>
            <a:r>
              <a:rPr lang="pl-PL" sz="1800" dirty="0">
                <a:solidFill>
                  <a:srgbClr val="C00000"/>
                </a:solidFill>
                <a:effectLst/>
                <a:ea typeface="Times New Roman" panose="02020603050405020304" pitchFamily="18" charset="0"/>
                <a:cs typeface="Arial" panose="020B0604020202020204" pitchFamily="34" charset="0"/>
              </a:rPr>
              <a:t>„Powiadamy, że miasta, na przykład Rzymu lub Aleksandrii […], nie zbudowali rzemieślnicy i budowniczowie, lecz królowie, których wolą te miasta zostały zbudowane − o ileż bardziej Boga możemy nazwać założycielem natur”/</a:t>
            </a:r>
            <a:r>
              <a:rPr lang="pl-PL" sz="1800" dirty="0">
                <a:effectLst/>
                <a:latin typeface="Calibri" panose="020F0502020204030204" pitchFamily="34" charset="0"/>
                <a:ea typeface="Times New Roman" panose="02020603050405020304" pitchFamily="18" charset="0"/>
              </a:rPr>
              <a:t>De </a:t>
            </a:r>
            <a:r>
              <a:rPr lang="pl-PL" sz="1800" dirty="0" err="1">
                <a:effectLst/>
                <a:latin typeface="Calibri" panose="020F0502020204030204" pitchFamily="34" charset="0"/>
                <a:ea typeface="Times New Roman" panose="02020603050405020304" pitchFamily="18" charset="0"/>
              </a:rPr>
              <a:t>civitate</a:t>
            </a:r>
            <a:r>
              <a:rPr lang="pl-PL" sz="1800" dirty="0">
                <a:effectLst/>
                <a:latin typeface="Calibri" panose="020F0502020204030204" pitchFamily="34" charset="0"/>
                <a:ea typeface="Times New Roman" panose="02020603050405020304" pitchFamily="18" charset="0"/>
              </a:rPr>
              <a:t> Dei/</a:t>
            </a:r>
            <a:endParaRPr lang="pl-PL" dirty="0">
              <a:solidFill>
                <a:srgbClr val="C00000"/>
              </a:solidFill>
              <a:cs typeface="Arial" panose="020B0604020202020204" pitchFamily="34" charset="0"/>
            </a:endParaRPr>
          </a:p>
        </p:txBody>
      </p:sp>
      <p:sp>
        <p:nvSpPr>
          <p:cNvPr id="9" name="Prostokąt 8">
            <a:extLst>
              <a:ext uri="{FF2B5EF4-FFF2-40B4-BE49-F238E27FC236}">
                <a16:creationId xmlns:a16="http://schemas.microsoft.com/office/drawing/2014/main" id="{48B52AD3-9B2E-32B5-131D-262177D48E0E}"/>
              </a:ext>
            </a:extLst>
          </p:cNvPr>
          <p:cNvSpPr/>
          <p:nvPr/>
        </p:nvSpPr>
        <p:spPr>
          <a:xfrm>
            <a:off x="934179" y="991935"/>
            <a:ext cx="6984776" cy="4874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800" b="1" u="sng" dirty="0">
                <a:effectLst/>
                <a:latin typeface="Arial" panose="020B0604020202020204" pitchFamily="34" charset="0"/>
                <a:ea typeface="Calibri" panose="020F0502020204030204" pitchFamily="34" charset="0"/>
                <a:cs typeface="Times New Roman" panose="02020603050405020304" pitchFamily="18" charset="0"/>
              </a:rPr>
              <a:t>Przykład biblijny</a:t>
            </a:r>
          </a:p>
          <a:p>
            <a:pPr algn="ctr"/>
            <a:endParaRPr lang="pl-PL" sz="1800" b="1" u="sng" dirty="0">
              <a:effectLst/>
              <a:latin typeface="Arial" panose="020B0604020202020204" pitchFamily="34" charset="0"/>
              <a:ea typeface="Calibri" panose="020F0502020204030204" pitchFamily="34" charset="0"/>
              <a:cs typeface="Times New Roman" panose="02020603050405020304" pitchFamily="18" charset="0"/>
            </a:endParaRPr>
          </a:p>
          <a:p>
            <a:r>
              <a:rPr lang="pl-PL" sz="1800" dirty="0">
                <a:effectLst/>
                <a:latin typeface="Arial" panose="020B0604020202020204" pitchFamily="34" charset="0"/>
                <a:ea typeface="Calibri" panose="020F0502020204030204" pitchFamily="34" charset="0"/>
                <a:cs typeface="Times New Roman" panose="02020603050405020304" pitchFamily="18" charset="0"/>
              </a:rPr>
              <a:t>Bóg obiecuje:</a:t>
            </a:r>
          </a:p>
          <a:p>
            <a:r>
              <a:rPr lang="pl-PL" b="1" dirty="0">
                <a:solidFill>
                  <a:srgbClr val="FFC000"/>
                </a:solidFill>
                <a:latin typeface="Arial" panose="020B0604020202020204" pitchFamily="34" charset="0"/>
                <a:cs typeface="Times New Roman" panose="02020603050405020304" pitchFamily="18" charset="0"/>
              </a:rPr>
              <a:t>"To Ja mówię Jeruzalem: Będziesz zaludnione, i miastom judzkim: Będziecie odbudowane. Ja podniosę je z ruin.”/Iz 44,26b/</a:t>
            </a:r>
          </a:p>
          <a:p>
            <a:endPar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a:p>
            <a:r>
              <a:rPr lang="pl-PL" sz="1800" dirty="0">
                <a:effectLst/>
                <a:latin typeface="Arial" panose="020B0604020202020204" pitchFamily="34" charset="0"/>
                <a:ea typeface="Calibri" panose="020F0502020204030204" pitchFamily="34" charset="0"/>
                <a:cs typeface="Times New Roman" panose="02020603050405020304" pitchFamily="18" charset="0"/>
              </a:rPr>
              <a:t>Bóg odbudowuje – ale rękoma Izraelitów:</a:t>
            </a:r>
            <a:endParaRPr lang="pl-PL" b="1" dirty="0">
              <a:solidFill>
                <a:srgbClr val="FFC000"/>
              </a:solidFill>
              <a:latin typeface="Arial" panose="020B0604020202020204" pitchFamily="34" charset="0"/>
              <a:ea typeface="Calibri" panose="020F0502020204030204" pitchFamily="34" charset="0"/>
              <a:cs typeface="Times New Roman" panose="02020603050405020304" pitchFamily="18" charset="0"/>
            </a:endParaRPr>
          </a:p>
          <a:p>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"Ale teraz rzekłem do nich: Widzicie nędzę, w jakiej się znajdujemy: Jerozolima jest spustoszona, a bramy jej spalone. Idźmy! Odbudujmy mur Jerozolimy, abyśmy nie byli nadal pośmiewiskiem! (18) I wyjawiłem im, jak łaskawie ręka Boga mojego była nade mną; również słowa, które mi król powiedział. A oni powiedzieli: Wstańmy! Budujmy! I nawzajem zachęcali się do dobrej sprawy.”</a:t>
            </a:r>
            <a:r>
              <a:rPr lang="pl-PL" dirty="0">
                <a:solidFill>
                  <a:schemeClr val="bg1"/>
                </a:solidFill>
                <a:latin typeface="Lucida Grande"/>
                <a:ea typeface="Calibri" panose="020F0502020204030204" pitchFamily="34" charset="0"/>
                <a:cs typeface="Times New Roman" panose="02020603050405020304" pitchFamily="18" charset="0"/>
              </a:rPr>
              <a:t>/</a:t>
            </a:r>
            <a:r>
              <a:rPr lang="pl-PL"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 2,17-18/</a:t>
            </a:r>
          </a:p>
        </p:txBody>
      </p:sp>
    </p:spTree>
    <p:extLst>
      <p:ext uri="{BB962C8B-B14F-4D97-AF65-F5344CB8AC3E}">
        <p14:creationId xmlns:p14="http://schemas.microsoft.com/office/powerpoint/2010/main" val="256519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3" name="pole tekstowe 2">
            <a:extLst>
              <a:ext uri="{FF2B5EF4-FFF2-40B4-BE49-F238E27FC236}">
                <a16:creationId xmlns:a16="http://schemas.microsoft.com/office/drawing/2014/main" id="{DD4F61A3-FF9B-4125-5182-62F7CCA7AEF0}"/>
              </a:ext>
            </a:extLst>
          </p:cNvPr>
          <p:cNvSpPr txBox="1"/>
          <p:nvPr/>
        </p:nvSpPr>
        <p:spPr>
          <a:xfrm>
            <a:off x="68668" y="641014"/>
            <a:ext cx="8715799" cy="923330"/>
          </a:xfrm>
          <a:prstGeom prst="rect">
            <a:avLst/>
          </a:prstGeom>
          <a:noFill/>
        </p:spPr>
        <p:txBody>
          <a:bodyPr wrap="square">
            <a:spAutoFit/>
          </a:bodyPr>
          <a:lstStyle/>
          <a:p>
            <a:r>
              <a:rPr lang="pl-PL" dirty="0">
                <a:cs typeface="Arial" panose="020B0604020202020204" pitchFamily="34" charset="0"/>
              </a:rPr>
              <a:t>Tym, którzy podnosiliby zarzut, że skoro coś się rozwija (dziś powiedzielibyśmy: ewoluuje) to Bóg tego nie stworzył, Augustyn podaje analogię królów – budowniczych miast:</a:t>
            </a:r>
          </a:p>
        </p:txBody>
      </p:sp>
      <p:sp>
        <p:nvSpPr>
          <p:cNvPr id="8" name="pole tekstowe 7">
            <a:extLst>
              <a:ext uri="{FF2B5EF4-FFF2-40B4-BE49-F238E27FC236}">
                <a16:creationId xmlns:a16="http://schemas.microsoft.com/office/drawing/2014/main" id="{418FADDA-D860-D33E-A815-0AC218473E5E}"/>
              </a:ext>
            </a:extLst>
          </p:cNvPr>
          <p:cNvSpPr txBox="1"/>
          <p:nvPr/>
        </p:nvSpPr>
        <p:spPr>
          <a:xfrm>
            <a:off x="68668" y="1462384"/>
            <a:ext cx="9075332" cy="923330"/>
          </a:xfrm>
          <a:prstGeom prst="rect">
            <a:avLst/>
          </a:prstGeom>
          <a:noFill/>
        </p:spPr>
        <p:txBody>
          <a:bodyPr wrap="square">
            <a:spAutoFit/>
          </a:bodyPr>
          <a:lstStyle/>
          <a:p>
            <a:r>
              <a:rPr lang="pl-PL" sz="1800" dirty="0">
                <a:solidFill>
                  <a:srgbClr val="C00000"/>
                </a:solidFill>
                <a:effectLst/>
                <a:ea typeface="Times New Roman" panose="02020603050405020304" pitchFamily="18" charset="0"/>
                <a:cs typeface="Arial" panose="020B0604020202020204" pitchFamily="34" charset="0"/>
              </a:rPr>
              <a:t>„Powiadamy, że miasta, na przykład Rzymu lub Aleksandrii […], nie zbudowali rzemieślnicy i budowniczowie, lecz królowie, których wolą te miasta zostały zbudowane − o ileż bardziej Boga możemy nazwać założycielem natur”/</a:t>
            </a:r>
            <a:r>
              <a:rPr lang="pl-PL" sz="1800" dirty="0">
                <a:effectLst/>
                <a:latin typeface="Calibri" panose="020F0502020204030204" pitchFamily="34" charset="0"/>
                <a:ea typeface="Times New Roman" panose="02020603050405020304" pitchFamily="18" charset="0"/>
              </a:rPr>
              <a:t>De </a:t>
            </a:r>
            <a:r>
              <a:rPr lang="pl-PL" sz="1800" dirty="0" err="1">
                <a:effectLst/>
                <a:latin typeface="Calibri" panose="020F0502020204030204" pitchFamily="34" charset="0"/>
                <a:ea typeface="Times New Roman" panose="02020603050405020304" pitchFamily="18" charset="0"/>
              </a:rPr>
              <a:t>civitate</a:t>
            </a:r>
            <a:r>
              <a:rPr lang="pl-PL" sz="1800" dirty="0">
                <a:effectLst/>
                <a:latin typeface="Calibri" panose="020F0502020204030204" pitchFamily="34" charset="0"/>
                <a:ea typeface="Times New Roman" panose="02020603050405020304" pitchFamily="18" charset="0"/>
              </a:rPr>
              <a:t> Dei/</a:t>
            </a:r>
            <a:endParaRPr lang="pl-PL" dirty="0">
              <a:solidFill>
                <a:srgbClr val="C00000"/>
              </a:solidFill>
              <a:cs typeface="Arial" panose="020B0604020202020204" pitchFamily="34" charset="0"/>
            </a:endParaRPr>
          </a:p>
        </p:txBody>
      </p:sp>
      <p:sp>
        <p:nvSpPr>
          <p:cNvPr id="11" name="pole tekstowe 10">
            <a:extLst>
              <a:ext uri="{FF2B5EF4-FFF2-40B4-BE49-F238E27FC236}">
                <a16:creationId xmlns:a16="http://schemas.microsoft.com/office/drawing/2014/main" id="{0E17BAFB-CA26-4D0E-261C-06991E1335B9}"/>
              </a:ext>
            </a:extLst>
          </p:cNvPr>
          <p:cNvSpPr txBox="1"/>
          <p:nvPr/>
        </p:nvSpPr>
        <p:spPr>
          <a:xfrm>
            <a:off x="55729" y="2371563"/>
            <a:ext cx="9032541" cy="923330"/>
          </a:xfrm>
          <a:prstGeom prst="rect">
            <a:avLst/>
          </a:prstGeom>
          <a:noFill/>
        </p:spPr>
        <p:txBody>
          <a:bodyPr wrap="square">
            <a:spAutoFit/>
          </a:bodyPr>
          <a:lstStyle/>
          <a:p>
            <a:r>
              <a:rPr lang="pl-PL" dirty="0">
                <a:cs typeface="Arial" panose="020B0604020202020204" pitchFamily="34" charset="0"/>
              </a:rPr>
              <a:t>Bp. Andrzej </a:t>
            </a:r>
            <a:r>
              <a:rPr lang="pl-PL" dirty="0" err="1">
                <a:cs typeface="Arial" panose="020B0604020202020204" pitchFamily="34" charset="0"/>
              </a:rPr>
              <a:t>Siemieniewski</a:t>
            </a:r>
            <a:r>
              <a:rPr lang="pl-PL" dirty="0">
                <a:cs typeface="Arial" panose="020B0604020202020204" pitchFamily="34" charset="0"/>
              </a:rPr>
              <a:t> komentuje, że jest to rozróżnienie przyczyny metafizycznej (a przy tym ostatecznej) od przyczyny bezpośredniej (fizycznej). Wydaje się to być zgodne z myślą św. Augustyna:</a:t>
            </a:r>
          </a:p>
        </p:txBody>
      </p:sp>
      <p:sp>
        <p:nvSpPr>
          <p:cNvPr id="14" name="pole tekstowe 13">
            <a:extLst>
              <a:ext uri="{FF2B5EF4-FFF2-40B4-BE49-F238E27FC236}">
                <a16:creationId xmlns:a16="http://schemas.microsoft.com/office/drawing/2014/main" id="{5CB1C6F6-48F0-1F1B-2DB0-FB20A4489D78}"/>
              </a:ext>
            </a:extLst>
          </p:cNvPr>
          <p:cNvSpPr txBox="1"/>
          <p:nvPr/>
        </p:nvSpPr>
        <p:spPr>
          <a:xfrm>
            <a:off x="64999" y="3215815"/>
            <a:ext cx="8915282" cy="2031325"/>
          </a:xfrm>
          <a:prstGeom prst="rect">
            <a:avLst/>
          </a:prstGeom>
          <a:noFill/>
        </p:spPr>
        <p:txBody>
          <a:bodyPr wrap="square">
            <a:spAutoFit/>
          </a:bodyPr>
          <a:lstStyle/>
          <a:p>
            <a:pPr>
              <a:spcAft>
                <a:spcPts val="0"/>
              </a:spcAft>
            </a:pPr>
            <a:r>
              <a:rPr lang="pl-PL" sz="1800" dirty="0">
                <a:solidFill>
                  <a:srgbClr val="C00000"/>
                </a:solidFill>
                <a:effectLst/>
                <a:ea typeface="Times New Roman" panose="02020603050405020304" pitchFamily="18" charset="0"/>
                <a:cs typeface="Arial" panose="020B0604020202020204" pitchFamily="34" charset="0"/>
              </a:rPr>
              <a:t>„Czymś innym jest być założycielem stworzenia i kierować nim od wnętrza bytu z najważniejszego punktu – kto to czyni, ten jest jedynym Stworzycielem, Bogiem. Czym innym zaś jest zmieniać bieg wydarzeń z zewnątrz, zgodnie z siłami i możliwościami udzielonymi przez Boga […].</a:t>
            </a:r>
            <a:endParaRPr lang="pl-PL" sz="2000" dirty="0">
              <a:solidFill>
                <a:srgbClr val="C00000"/>
              </a:solidFill>
              <a:effectLst/>
              <a:ea typeface="Calibri" panose="020F0502020204030204" pitchFamily="34" charset="0"/>
              <a:cs typeface="Arial" panose="020B0604020202020204" pitchFamily="34" charset="0"/>
            </a:endParaRPr>
          </a:p>
          <a:p>
            <a:pPr>
              <a:spcAft>
                <a:spcPts val="0"/>
              </a:spcAft>
            </a:pPr>
            <a:r>
              <a:rPr lang="pl-PL" sz="1800" dirty="0">
                <a:solidFill>
                  <a:srgbClr val="C00000"/>
                </a:solidFill>
                <a:effectLst/>
                <a:ea typeface="Times New Roman" panose="02020603050405020304" pitchFamily="18" charset="0"/>
                <a:cs typeface="Arial" panose="020B0604020202020204" pitchFamily="34" charset="0"/>
              </a:rPr>
              <a:t>Bez wątpienia wszystko to, co widzimy, już zostało stworzone na początku, jakby w sieci składników, które jednak przejawiają się tylko wtedy, gdy zachodzą sprzyjające okoliczności”/</a:t>
            </a:r>
            <a:r>
              <a:rPr lang="pl-PL" sz="1800" dirty="0">
                <a:effectLst/>
                <a:latin typeface="Calibri" panose="020F0502020204030204" pitchFamily="34" charset="0"/>
                <a:ea typeface="Times New Roman" panose="02020603050405020304" pitchFamily="18" charset="0"/>
              </a:rPr>
              <a:t>De </a:t>
            </a:r>
            <a:r>
              <a:rPr lang="pl-PL" sz="1800" dirty="0" err="1">
                <a:effectLst/>
                <a:latin typeface="Calibri" panose="020F0502020204030204" pitchFamily="34" charset="0"/>
                <a:ea typeface="Times New Roman" panose="02020603050405020304" pitchFamily="18" charset="0"/>
              </a:rPr>
              <a:t>Trinitate</a:t>
            </a:r>
            <a:r>
              <a:rPr lang="pl-PL" sz="1800" dirty="0">
                <a:effectLst/>
                <a:latin typeface="Calibri" panose="020F0502020204030204" pitchFamily="34" charset="0"/>
                <a:ea typeface="Times New Roman" panose="02020603050405020304" pitchFamily="18" charset="0"/>
              </a:rPr>
              <a:t>/</a:t>
            </a:r>
            <a:endParaRPr lang="pl-PL" dirty="0">
              <a:solidFill>
                <a:srgbClr val="C00000"/>
              </a:solidFill>
              <a:cs typeface="Arial" panose="020B0604020202020204" pitchFamily="34" charset="0"/>
            </a:endParaRPr>
          </a:p>
        </p:txBody>
      </p:sp>
    </p:spTree>
    <p:extLst>
      <p:ext uri="{BB962C8B-B14F-4D97-AF65-F5344CB8AC3E}">
        <p14:creationId xmlns:p14="http://schemas.microsoft.com/office/powerpoint/2010/main" val="3489392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8" name="pole tekstowe 7">
            <a:extLst>
              <a:ext uri="{FF2B5EF4-FFF2-40B4-BE49-F238E27FC236}">
                <a16:creationId xmlns:a16="http://schemas.microsoft.com/office/drawing/2014/main" id="{418FADDA-D860-D33E-A815-0AC218473E5E}"/>
              </a:ext>
            </a:extLst>
          </p:cNvPr>
          <p:cNvSpPr txBox="1"/>
          <p:nvPr/>
        </p:nvSpPr>
        <p:spPr>
          <a:xfrm>
            <a:off x="110841" y="690979"/>
            <a:ext cx="8673627" cy="646331"/>
          </a:xfrm>
          <a:prstGeom prst="rect">
            <a:avLst/>
          </a:prstGeom>
          <a:noFill/>
        </p:spPr>
        <p:txBody>
          <a:bodyPr wrap="square">
            <a:spAutoFit/>
          </a:bodyPr>
          <a:lstStyle/>
          <a:p>
            <a:r>
              <a:rPr lang="pl-PL" sz="1800" dirty="0">
                <a:solidFill>
                  <a:srgbClr val="C00000"/>
                </a:solidFill>
                <a:effectLst/>
                <a:ea typeface="Times New Roman" panose="02020603050405020304" pitchFamily="18" charset="0"/>
                <a:cs typeface="Arial" panose="020B0604020202020204" pitchFamily="34" charset="0"/>
              </a:rPr>
              <a:t>"Zbyt dziecinnie byłoby myśleć, że Bóg cielesnymi rękoma z mułu utworzył człowieka"</a:t>
            </a:r>
            <a:endParaRPr lang="pl-PL" dirty="0">
              <a:solidFill>
                <a:srgbClr val="C00000"/>
              </a:solidFill>
              <a:cs typeface="Arial" panose="020B0604020202020204" pitchFamily="34" charset="0"/>
            </a:endParaRPr>
          </a:p>
        </p:txBody>
      </p:sp>
      <p:sp>
        <p:nvSpPr>
          <p:cNvPr id="4" name="pole tekstowe 3">
            <a:extLst>
              <a:ext uri="{FF2B5EF4-FFF2-40B4-BE49-F238E27FC236}">
                <a16:creationId xmlns:a16="http://schemas.microsoft.com/office/drawing/2014/main" id="{273C8F05-1E21-6F46-DCC2-844832564D75}"/>
              </a:ext>
            </a:extLst>
          </p:cNvPr>
          <p:cNvSpPr txBox="1"/>
          <p:nvPr/>
        </p:nvSpPr>
        <p:spPr>
          <a:xfrm>
            <a:off x="107504" y="1403602"/>
            <a:ext cx="8460940" cy="4247317"/>
          </a:xfrm>
          <a:prstGeom prst="rect">
            <a:avLst/>
          </a:prstGeom>
          <a:noFill/>
        </p:spPr>
        <p:txBody>
          <a:bodyPr wrap="square">
            <a:spAutoFit/>
          </a:bodyPr>
          <a:lstStyle/>
          <a:p>
            <a:r>
              <a:rPr lang="pl-PL" dirty="0">
                <a:solidFill>
                  <a:srgbClr val="C00000"/>
                </a:solidFill>
                <a:cs typeface="Arial" panose="020B0604020202020204" pitchFamily="34" charset="0"/>
              </a:rPr>
              <a:t>„Biblia oddziela w swoim opowiadaniu to, czego Bóg nie oddzielił w swoim akcie stwórczym”</a:t>
            </a:r>
          </a:p>
          <a:p>
            <a:r>
              <a:rPr lang="pl-PL" dirty="0">
                <a:cs typeface="Arial" panose="020B0604020202020204" pitchFamily="34" charset="0"/>
              </a:rPr>
              <a:t>O co chodzi?</a:t>
            </a:r>
          </a:p>
          <a:p>
            <a:r>
              <a:rPr lang="pl-PL" dirty="0">
                <a:cs typeface="Arial" panose="020B0604020202020204" pitchFamily="34" charset="0"/>
              </a:rPr>
              <a:t>W hebrajskim oryginale w drugim opisie stworzenia świata mamy</a:t>
            </a:r>
            <a:r>
              <a:rPr lang="pl-PL" dirty="0">
                <a:solidFill>
                  <a:srgbClr val="C00000"/>
                </a:solidFill>
                <a:cs typeface="Arial" panose="020B0604020202020204" pitchFamily="34" charset="0"/>
              </a:rPr>
              <a:t> </a:t>
            </a:r>
            <a:r>
              <a:rPr lang="pl-PL" dirty="0">
                <a:solidFill>
                  <a:srgbClr val="0000FF"/>
                </a:solidFill>
                <a:cs typeface="Arial" panose="020B0604020202020204" pitchFamily="34" charset="0"/>
              </a:rPr>
              <a:t>„Bóg stworzył więc niebo i ziemię w jednym dniu”</a:t>
            </a:r>
            <a:r>
              <a:rPr lang="pl-PL" dirty="0">
                <a:solidFill>
                  <a:srgbClr val="C00000"/>
                </a:solidFill>
                <a:cs typeface="Arial" panose="020B0604020202020204" pitchFamily="34" charset="0"/>
              </a:rPr>
              <a:t> </a:t>
            </a:r>
            <a:r>
              <a:rPr lang="pl-PL" dirty="0">
                <a:cs typeface="Arial" panose="020B0604020202020204" pitchFamily="34" charset="0"/>
              </a:rPr>
              <a:t>(nie „pierwszym”!).</a:t>
            </a:r>
          </a:p>
          <a:p>
            <a:r>
              <a:rPr lang="pl-PL" dirty="0">
                <a:cs typeface="Arial" panose="020B0604020202020204" pitchFamily="34" charset="0"/>
              </a:rPr>
              <a:t>Czytamy też z jednej strony:</a:t>
            </a:r>
          </a:p>
          <a:p>
            <a:r>
              <a:rPr lang="pl-PL" dirty="0">
                <a:solidFill>
                  <a:srgbClr val="0000FF"/>
                </a:solidFill>
                <a:cs typeface="Arial" panose="020B0604020202020204" pitchFamily="34" charset="0"/>
              </a:rPr>
              <a:t>„On przemówił, a wszystko powstało; On rozkazał, i zaczęło istnieć”</a:t>
            </a:r>
            <a:r>
              <a:rPr lang="pl-PL" dirty="0">
                <a:cs typeface="Arial" panose="020B0604020202020204" pitchFamily="34" charset="0"/>
              </a:rPr>
              <a:t>/</a:t>
            </a:r>
            <a:r>
              <a:rPr lang="pl-PL" dirty="0" err="1">
                <a:cs typeface="Arial" panose="020B0604020202020204" pitchFamily="34" charset="0"/>
              </a:rPr>
              <a:t>Ps</a:t>
            </a:r>
            <a:r>
              <a:rPr lang="pl-PL" dirty="0">
                <a:cs typeface="Arial" panose="020B0604020202020204" pitchFamily="34" charset="0"/>
              </a:rPr>
              <a:t> 33,9/, z drugiej: </a:t>
            </a:r>
            <a:r>
              <a:rPr lang="pl-PL" dirty="0">
                <a:solidFill>
                  <a:srgbClr val="0000FF"/>
                </a:solidFill>
                <a:cs typeface="Arial" panose="020B0604020202020204" pitchFamily="34" charset="0"/>
              </a:rPr>
              <a:t>„Ojciec mój działa aż do tej chwili i Ja działam”/</a:t>
            </a:r>
            <a:r>
              <a:rPr lang="pl-PL" dirty="0">
                <a:cs typeface="Arial" panose="020B0604020202020204" pitchFamily="34" charset="0"/>
              </a:rPr>
              <a:t>J 5,17/ (zatem Dzieło Stworzenia trwa!)</a:t>
            </a:r>
          </a:p>
          <a:p>
            <a:r>
              <a:rPr lang="pl-PL" dirty="0">
                <a:cs typeface="Arial" panose="020B0604020202020204" pitchFamily="34" charset="0"/>
              </a:rPr>
              <a:t>Wniosek Augustyna: sześć dni to nie opis chronologiczny, tylko literackie, z podziałem na rodzaje wyliczenie wszystkiego, co zostało stworzone w </a:t>
            </a:r>
            <a:r>
              <a:rPr lang="pl-PL" dirty="0" err="1">
                <a:cs typeface="Arial" panose="020B0604020202020204" pitchFamily="34" charset="0"/>
              </a:rPr>
              <a:t>jedym</a:t>
            </a:r>
            <a:r>
              <a:rPr lang="pl-PL" dirty="0">
                <a:cs typeface="Arial" panose="020B0604020202020204" pitchFamily="34" charset="0"/>
              </a:rPr>
              <a:t> „dniu” – w jednym momencie.</a:t>
            </a:r>
          </a:p>
          <a:p>
            <a:r>
              <a:rPr lang="pl-PL" dirty="0">
                <a:cs typeface="Arial" panose="020B0604020202020204" pitchFamily="34" charset="0"/>
              </a:rPr>
              <a:t>Bóg „wyrzekł Słowo” i stworzone zostało wszystko – potencjalnie wraz z tym, co się dopiero rozwinie.</a:t>
            </a:r>
          </a:p>
          <a:p>
            <a:endParaRPr lang="pl-PL" dirty="0">
              <a:solidFill>
                <a:srgbClr val="C00000"/>
              </a:solidFill>
              <a:cs typeface="Arial" panose="020B0604020202020204" pitchFamily="34" charset="0"/>
            </a:endParaRPr>
          </a:p>
        </p:txBody>
      </p:sp>
    </p:spTree>
    <p:extLst>
      <p:ext uri="{BB962C8B-B14F-4D97-AF65-F5344CB8AC3E}">
        <p14:creationId xmlns:p14="http://schemas.microsoft.com/office/powerpoint/2010/main" val="27460680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a:t>
            </a:r>
            <a:endParaRPr lang="pl-PL" altLang="pl-PL" sz="2400" dirty="0"/>
          </a:p>
        </p:txBody>
      </p:sp>
      <p:sp>
        <p:nvSpPr>
          <p:cNvPr id="3" name="pole tekstowe 2">
            <a:extLst>
              <a:ext uri="{FF2B5EF4-FFF2-40B4-BE49-F238E27FC236}">
                <a16:creationId xmlns:a16="http://schemas.microsoft.com/office/drawing/2014/main" id="{A2AAE899-104D-E883-0619-A7870A0A8491}"/>
              </a:ext>
            </a:extLst>
          </p:cNvPr>
          <p:cNvSpPr txBox="1"/>
          <p:nvPr/>
        </p:nvSpPr>
        <p:spPr>
          <a:xfrm>
            <a:off x="0" y="621447"/>
            <a:ext cx="8712968" cy="1631216"/>
          </a:xfrm>
          <a:prstGeom prst="rect">
            <a:avLst/>
          </a:prstGeom>
          <a:noFill/>
        </p:spPr>
        <p:txBody>
          <a:bodyPr wrap="square">
            <a:spAutoFit/>
          </a:bodyPr>
          <a:lstStyle/>
          <a:p>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„Być może przez "dzień" [stworzenia] należy rozumieć wszelki czas, być może wszystkie przemijające wieki są zawarte w tym słowie; dlatego zwie się nie "pierwszym dniem" ale "jednym dniem", jak mówi Pismo: "I tak upłynął wieczór i poranek, dzień pierwszy"(Rdz 1, 4)”</a:t>
            </a:r>
            <a:r>
              <a:rPr lang="pl-PL" sz="2000" dirty="0">
                <a:effectLst/>
                <a:latin typeface="Arial" panose="020B0604020202020204" pitchFamily="34" charset="0"/>
                <a:ea typeface="Calibri" panose="020F0502020204030204" pitchFamily="34" charset="0"/>
                <a:cs typeface="Times New Roman" panose="02020603050405020304" pitchFamily="18" charset="0"/>
              </a:rPr>
              <a:t> /</a:t>
            </a:r>
            <a:r>
              <a:rPr lang="it-IT" sz="2000" dirty="0">
                <a:effectLst/>
                <a:latin typeface="Arial" panose="020B0604020202020204" pitchFamily="34" charset="0"/>
                <a:ea typeface="Calibri" panose="020F0502020204030204" pitchFamily="34" charset="0"/>
                <a:cs typeface="Times New Roman" panose="02020603050405020304" pitchFamily="18" charset="0"/>
              </a:rPr>
              <a:t>De Genesi ad Litteram Libri Duodecim, ks. I, 10</a:t>
            </a:r>
            <a:r>
              <a:rPr lang="pl-PL" sz="2000" dirty="0">
                <a:effectLst/>
                <a:latin typeface="Arial" panose="020B0604020202020204" pitchFamily="34" charset="0"/>
                <a:ea typeface="Calibri" panose="020F0502020204030204" pitchFamily="34" charset="0"/>
                <a:cs typeface="Times New Roman" panose="02020603050405020304" pitchFamily="18" charset="0"/>
              </a:rPr>
              <a:t>/</a:t>
            </a:r>
            <a:endParaRPr lang="pl-PL" sz="2000" b="1" dirty="0"/>
          </a:p>
        </p:txBody>
      </p:sp>
      <p:sp>
        <p:nvSpPr>
          <p:cNvPr id="4" name="pole tekstowe 3">
            <a:extLst>
              <a:ext uri="{FF2B5EF4-FFF2-40B4-BE49-F238E27FC236}">
                <a16:creationId xmlns:a16="http://schemas.microsoft.com/office/drawing/2014/main" id="{FE8B13A1-39B2-CD67-F194-004752EBD17D}"/>
              </a:ext>
            </a:extLst>
          </p:cNvPr>
          <p:cNvSpPr txBox="1"/>
          <p:nvPr/>
        </p:nvSpPr>
        <p:spPr>
          <a:xfrm>
            <a:off x="103348" y="2308464"/>
            <a:ext cx="8501100" cy="2246769"/>
          </a:xfrm>
          <a:prstGeom prst="rect">
            <a:avLst/>
          </a:prstGeom>
          <a:noFill/>
        </p:spPr>
        <p:txBody>
          <a:bodyPr wrap="square">
            <a:spAutoFit/>
          </a:bodyPr>
          <a:lstStyle/>
          <a:p>
            <a:r>
              <a:rPr lang="pl-PL" sz="2000" dirty="0">
                <a:solidFill>
                  <a:srgbClr val="C00000"/>
                </a:solidFill>
              </a:rPr>
              <a:t>"I tak upłynął wieczór i poranek”, to, jak obecnie widzimy, nie może się dokonać bez obiegu słońca. Pozostaje zatem byśmy rozumieli, że przez ten odcinek czasu zostało określone wyróżnienie poszczególnych dzieł, wieczór ze względu na </a:t>
            </a:r>
            <a:r>
              <a:rPr lang="pl-PL" sz="2000" dirty="0" err="1">
                <a:solidFill>
                  <a:srgbClr val="C00000"/>
                </a:solidFill>
              </a:rPr>
              <a:t>zakończe¬nie</a:t>
            </a:r>
            <a:r>
              <a:rPr lang="pl-PL" sz="2000" dirty="0">
                <a:solidFill>
                  <a:srgbClr val="C00000"/>
                </a:solidFill>
              </a:rPr>
              <a:t> dopełnionego dzieła, poranek jako rozpoczęcie przyszłego. Podobieństwo zaczerpnięte z ludzkich czynów, jako, że najczęściej rano rozpoczęte, wieczorem ustają. Taki bowiem jest zwyczaj Pisma świętego.”</a:t>
            </a:r>
          </a:p>
        </p:txBody>
      </p:sp>
    </p:spTree>
    <p:extLst>
      <p:ext uri="{BB962C8B-B14F-4D97-AF65-F5344CB8AC3E}">
        <p14:creationId xmlns:p14="http://schemas.microsoft.com/office/powerpoint/2010/main" val="6876930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3" name="pole tekstowe 2">
            <a:extLst>
              <a:ext uri="{FF2B5EF4-FFF2-40B4-BE49-F238E27FC236}">
                <a16:creationId xmlns:a16="http://schemas.microsoft.com/office/drawing/2014/main" id="{DD4F61A3-FF9B-4125-5182-62F7CCA7AEF0}"/>
              </a:ext>
            </a:extLst>
          </p:cNvPr>
          <p:cNvSpPr txBox="1"/>
          <p:nvPr/>
        </p:nvSpPr>
        <p:spPr>
          <a:xfrm>
            <a:off x="2123728" y="836712"/>
            <a:ext cx="6824427" cy="923330"/>
          </a:xfrm>
          <a:prstGeom prst="rect">
            <a:avLst/>
          </a:prstGeom>
          <a:noFill/>
        </p:spPr>
        <p:txBody>
          <a:bodyPr wrap="square">
            <a:spAutoFit/>
          </a:bodyPr>
          <a:lstStyle/>
          <a:p>
            <a:r>
              <a:rPr lang="pl-PL" dirty="0">
                <a:cs typeface="Arial" panose="020B0604020202020204" pitchFamily="34" charset="0"/>
              </a:rPr>
              <a:t>Wydaje się, że doskonale można połączyć z ewolucją intuicje </a:t>
            </a:r>
            <a:r>
              <a:rPr lang="pl-PL" dirty="0" err="1">
                <a:cs typeface="Arial" panose="020B0604020202020204" pitchFamily="34" charset="0"/>
              </a:rPr>
              <a:t>św.Augustyna</a:t>
            </a:r>
            <a:r>
              <a:rPr lang="pl-PL" dirty="0">
                <a:cs typeface="Arial" panose="020B0604020202020204" pitchFamily="34" charset="0"/>
              </a:rPr>
              <a:t> wyrażoną w obrazie „wysiadywania świata” przez Boga:</a:t>
            </a:r>
          </a:p>
        </p:txBody>
      </p:sp>
      <p:pic>
        <p:nvPicPr>
          <p:cNvPr id="4" name="Obraz 3">
            <a:extLst>
              <a:ext uri="{FF2B5EF4-FFF2-40B4-BE49-F238E27FC236}">
                <a16:creationId xmlns:a16="http://schemas.microsoft.com/office/drawing/2014/main" id="{5F31DAF4-1701-4447-3D2C-DC438A7FCC45}"/>
              </a:ext>
            </a:extLst>
          </p:cNvPr>
          <p:cNvPicPr>
            <a:picLocks noChangeAspect="1"/>
          </p:cNvPicPr>
          <p:nvPr/>
        </p:nvPicPr>
        <p:blipFill>
          <a:blip r:embed="rId3"/>
          <a:stretch>
            <a:fillRect/>
          </a:stretch>
        </p:blipFill>
        <p:spPr>
          <a:xfrm>
            <a:off x="267854" y="743643"/>
            <a:ext cx="1702860" cy="1338350"/>
          </a:xfrm>
          <a:prstGeom prst="rect">
            <a:avLst/>
          </a:prstGeom>
        </p:spPr>
      </p:pic>
      <p:sp>
        <p:nvSpPr>
          <p:cNvPr id="6" name="pole tekstowe 5">
            <a:extLst>
              <a:ext uri="{FF2B5EF4-FFF2-40B4-BE49-F238E27FC236}">
                <a16:creationId xmlns:a16="http://schemas.microsoft.com/office/drawing/2014/main" id="{7AA00C20-3A8E-E192-5C09-922FED23C188}"/>
              </a:ext>
            </a:extLst>
          </p:cNvPr>
          <p:cNvSpPr txBox="1"/>
          <p:nvPr/>
        </p:nvSpPr>
        <p:spPr>
          <a:xfrm>
            <a:off x="2051720" y="1792537"/>
            <a:ext cx="6896435" cy="2031325"/>
          </a:xfrm>
          <a:prstGeom prst="rect">
            <a:avLst/>
          </a:prstGeom>
          <a:noFill/>
        </p:spPr>
        <p:txBody>
          <a:bodyPr wrap="square">
            <a:spAutoFit/>
          </a:bodyPr>
          <a:lstStyle/>
          <a:p>
            <a:r>
              <a:rPr lang="pl-PL" dirty="0">
                <a:solidFill>
                  <a:srgbClr val="C00000"/>
                </a:solidFill>
              </a:rPr>
              <a:t>„(…) tłumaczenie greckie i łacińskie mówi o Duchu Świętym, że unosił się nad wodami(..) w języku aramejskim, który jest zbliżony do hebrajskiego, słowo to nie oznacza unoszenia się, ale raczej wysiadywanie (…) „jest to podobne do zachowania ptaka, który wysiaduje jajka, czy kwoki pomagającej pisklętom w rozwoju przez ciepło swojego ciała, wskutek jakby uczucia miłości” </a:t>
            </a:r>
          </a:p>
          <a:p>
            <a:pPr algn="r"/>
            <a:r>
              <a:rPr lang="pl-PL" dirty="0"/>
              <a:t>/De </a:t>
            </a:r>
            <a:r>
              <a:rPr lang="pl-PL" dirty="0" err="1"/>
              <a:t>Genesi</a:t>
            </a:r>
            <a:r>
              <a:rPr lang="pl-PL" dirty="0"/>
              <a:t> ad litteram/</a:t>
            </a:r>
          </a:p>
        </p:txBody>
      </p:sp>
      <p:sp>
        <p:nvSpPr>
          <p:cNvPr id="5" name="pole tekstowe 4">
            <a:extLst>
              <a:ext uri="{FF2B5EF4-FFF2-40B4-BE49-F238E27FC236}">
                <a16:creationId xmlns:a16="http://schemas.microsoft.com/office/drawing/2014/main" id="{52EE900D-6105-5781-71AE-0C689EB42F6F}"/>
              </a:ext>
            </a:extLst>
          </p:cNvPr>
          <p:cNvSpPr txBox="1"/>
          <p:nvPr/>
        </p:nvSpPr>
        <p:spPr>
          <a:xfrm>
            <a:off x="2051720" y="3856357"/>
            <a:ext cx="6896434" cy="1477328"/>
          </a:xfrm>
          <a:prstGeom prst="rect">
            <a:avLst/>
          </a:prstGeom>
          <a:noFill/>
        </p:spPr>
        <p:txBody>
          <a:bodyPr wrap="square">
            <a:spAutoFit/>
          </a:bodyPr>
          <a:lstStyle/>
          <a:p>
            <a:r>
              <a:rPr lang="pl-PL" dirty="0">
                <a:solidFill>
                  <a:srgbClr val="C00000"/>
                </a:solidFill>
              </a:rPr>
              <a:t>„Należy się strzec, by nie sądzić, że tchnienie Boga unosiło się jakoby w przestrzeni materialnej jakiegoś miejsca, ale jako siła efektywna i wytwarzająca, ażeby to nad czym się unosiło doszło do skutku i zostało wytworzone. Podobnie jak wola artysty unosi się nad drzewem lub czymkolwiek innym celem”</a:t>
            </a:r>
          </a:p>
        </p:txBody>
      </p:sp>
    </p:spTree>
    <p:extLst>
      <p:ext uri="{BB962C8B-B14F-4D97-AF65-F5344CB8AC3E}">
        <p14:creationId xmlns:p14="http://schemas.microsoft.com/office/powerpoint/2010/main" val="2331996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i sposób stwarzania</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7504" y="635547"/>
            <a:ext cx="8786284" cy="4524315"/>
          </a:xfrm>
          <a:prstGeom prst="rect">
            <a:avLst/>
          </a:prstGeom>
          <a:noFill/>
        </p:spPr>
        <p:txBody>
          <a:bodyPr wrap="square">
            <a:spAutoFit/>
          </a:bodyPr>
          <a:lstStyle/>
          <a:p>
            <a:r>
              <a:rPr lang="pl-PL" dirty="0">
                <a:cs typeface="Times New Roman" panose="02020603050405020304" pitchFamily="18" charset="0"/>
              </a:rPr>
              <a:t>Koncepcja „ziarna zakodowanego” (</a:t>
            </a:r>
            <a:r>
              <a:rPr lang="pl-PL" i="1" dirty="0" err="1">
                <a:cs typeface="Times New Roman" panose="02020603050405020304" pitchFamily="18" charset="0"/>
              </a:rPr>
              <a:t>rationes</a:t>
            </a:r>
            <a:r>
              <a:rPr lang="pl-PL" i="1" dirty="0">
                <a:cs typeface="Times New Roman" panose="02020603050405020304" pitchFamily="18" charset="0"/>
              </a:rPr>
              <a:t> </a:t>
            </a:r>
            <a:r>
              <a:rPr lang="pl-PL" i="1" dirty="0" err="1">
                <a:cs typeface="Times New Roman" panose="02020603050405020304" pitchFamily="18" charset="0"/>
              </a:rPr>
              <a:t>seminales</a:t>
            </a:r>
            <a:r>
              <a:rPr lang="pl-PL" dirty="0">
                <a:cs typeface="Times New Roman" panose="02020603050405020304" pitchFamily="18" charset="0"/>
              </a:rPr>
              <a:t>) – jest w pewnym sensie kontynuacją tego, co już czytaliśmy u poprzedników </a:t>
            </a:r>
            <a:r>
              <a:rPr lang="pl-PL" dirty="0" err="1">
                <a:cs typeface="Times New Roman" panose="02020603050405020304" pitchFamily="18" charset="0"/>
              </a:rPr>
              <a:t>św.Augustyna</a:t>
            </a:r>
            <a:r>
              <a:rPr lang="pl-PL" dirty="0">
                <a:cs typeface="Times New Roman" panose="02020603050405020304" pitchFamily="18" charset="0"/>
              </a:rPr>
              <a:t>.</a:t>
            </a:r>
          </a:p>
          <a:p>
            <a:r>
              <a:rPr lang="pl-PL" dirty="0">
                <a:cs typeface="Times New Roman" panose="02020603050405020304" pitchFamily="18" charset="0"/>
              </a:rPr>
              <a:t>Wszystkie byty – jakiekolwiek zaistnieją – zostały stworzone na początku jakby „</a:t>
            </a:r>
            <a:r>
              <a:rPr lang="pl-PL" dirty="0">
                <a:cs typeface="Arial" panose="020B0604020202020204" pitchFamily="34" charset="0"/>
              </a:rPr>
              <a:t>potencjalnie” (tak jak sosna jest w nasieniu, z którego rozwija się drzewo).</a:t>
            </a:r>
          </a:p>
          <a:p>
            <a:r>
              <a:rPr lang="pl-PL" dirty="0">
                <a:solidFill>
                  <a:srgbClr val="C00000"/>
                </a:solidFill>
              </a:rPr>
              <a:t>"Tak jak w ziarnie zawsze jest już zawarta cała roślina, choć musi się dopiero z niego rozwinąć z biegiem czasu, by można ją było dostrzec, tak samo pierwotne stworzenie mogło zawierać przyszłe gatunki, choć początkowo ukryte: miały się rozwinąć dopiero później"</a:t>
            </a:r>
          </a:p>
          <a:p>
            <a:endParaRPr lang="pl-PL" dirty="0">
              <a:cs typeface="Arial" panose="020B0604020202020204" pitchFamily="34" charset="0"/>
            </a:endParaRPr>
          </a:p>
          <a:p>
            <a:pPr algn="just"/>
            <a:r>
              <a:rPr lang="pl-PL" sz="1800" dirty="0">
                <a:effectLst/>
                <a:ea typeface="Times New Roman" panose="02020603050405020304" pitchFamily="18" charset="0"/>
                <a:cs typeface="Arial" panose="020B0604020202020204" pitchFamily="34" charset="0"/>
              </a:rPr>
              <a:t>Stworzenie powstało w jednym akcie </a:t>
            </a:r>
            <a:r>
              <a:rPr lang="pl-PL" sz="1800" dirty="0" err="1">
                <a:effectLst/>
                <a:ea typeface="Times New Roman" panose="02020603050405020304" pitchFamily="18" charset="0"/>
                <a:cs typeface="Arial" panose="020B0604020202020204" pitchFamily="34" charset="0"/>
              </a:rPr>
              <a:t>kreakcji</a:t>
            </a:r>
            <a:r>
              <a:rPr lang="pl-PL" sz="1800" dirty="0">
                <a:effectLst/>
                <a:ea typeface="Times New Roman" panose="02020603050405020304" pitchFamily="18" charset="0"/>
                <a:cs typeface="Arial" panose="020B0604020202020204" pitchFamily="34" charset="0"/>
              </a:rPr>
              <a:t>, ale niekoniecznie musiało kreować „gotowe” wszystkie rośliny, gatunki zwierząt i ludzi i akcentując sprawczą, a nie „dotykalną” rolę Boga w procesie stworzenia</a:t>
            </a:r>
            <a:r>
              <a:rPr lang="pl-PL" dirty="0">
                <a:ea typeface="Times New Roman" panose="02020603050405020304" pitchFamily="18" charset="0"/>
                <a:cs typeface="Arial" panose="020B0604020202020204" pitchFamily="34" charset="0"/>
              </a:rPr>
              <a:t>. Przy czym Augustyn rozróżnia nasiona w rozumieniu dosłownym (pojedyncze ciała, które się rozwijają) jak i niedosłownym (w tym znaczeniu stworzenie z ks. Rodzaju jest „nasieniem” dla całego </a:t>
            </a:r>
            <a:r>
              <a:rPr lang="pl-PL" dirty="0" err="1">
                <a:ea typeface="Times New Roman" panose="02020603050405020304" pitchFamily="18" charset="0"/>
                <a:cs typeface="Arial" panose="020B0604020202020204" pitchFamily="34" charset="0"/>
              </a:rPr>
              <a:t>swiata</a:t>
            </a:r>
            <a:r>
              <a:rPr lang="pl-PL" dirty="0">
                <a:ea typeface="Times New Roman" panose="02020603050405020304" pitchFamily="18" charset="0"/>
                <a:cs typeface="Arial" panose="020B0604020202020204" pitchFamily="34" charset="0"/>
              </a:rPr>
              <a:t> organicznego).</a:t>
            </a:r>
          </a:p>
          <a:p>
            <a:endParaRPr lang="pl-PL" dirty="0"/>
          </a:p>
        </p:txBody>
      </p:sp>
      <p:sp>
        <p:nvSpPr>
          <p:cNvPr id="6" name="pole tekstowe 5">
            <a:extLst>
              <a:ext uri="{FF2B5EF4-FFF2-40B4-BE49-F238E27FC236}">
                <a16:creationId xmlns:a16="http://schemas.microsoft.com/office/drawing/2014/main" id="{61F131FB-CB0F-C840-BAC4-CB304596E424}"/>
              </a:ext>
            </a:extLst>
          </p:cNvPr>
          <p:cNvSpPr txBox="1"/>
          <p:nvPr/>
        </p:nvSpPr>
        <p:spPr>
          <a:xfrm>
            <a:off x="157561" y="4869160"/>
            <a:ext cx="9001146" cy="1200329"/>
          </a:xfrm>
          <a:prstGeom prst="rect">
            <a:avLst/>
          </a:prstGeom>
          <a:noFill/>
        </p:spPr>
        <p:txBody>
          <a:bodyPr wrap="square">
            <a:spAutoFit/>
          </a:bodyPr>
          <a:lstStyle/>
          <a:p>
            <a:r>
              <a:rPr lang="pl-PL" dirty="0"/>
              <a:t>Wszystko, co powstaje, rozwija się i wzrasta istniało już od pierwszej chwili stworzenia. Cała bowiem doskonałość skutku zawarta jest w doskonałości całokształtu przyczyn.</a:t>
            </a:r>
          </a:p>
          <a:p>
            <a:r>
              <a:rPr lang="pl-PL" dirty="0"/>
              <a:t>Augustyn uważał też, że </a:t>
            </a:r>
            <a:r>
              <a:rPr lang="pl-PL" b="1" dirty="0"/>
              <a:t>na kształtowanie się tego, co jest, miały wpływ warunki środowiska </a:t>
            </a:r>
            <a:r>
              <a:rPr lang="pl-PL" dirty="0"/>
              <a:t>(</a:t>
            </a:r>
            <a:r>
              <a:rPr lang="pl-PL" dirty="0" err="1"/>
              <a:t>opportunitates</a:t>
            </a:r>
            <a:r>
              <a:rPr lang="pl-PL" dirty="0"/>
              <a:t> </a:t>
            </a:r>
            <a:r>
              <a:rPr lang="pl-PL" dirty="0" err="1"/>
              <a:t>temporum</a:t>
            </a:r>
            <a:r>
              <a:rPr lang="pl-PL" dirty="0"/>
              <a:t>, czyli możliwości w jakimś momencie)</a:t>
            </a:r>
          </a:p>
        </p:txBody>
      </p:sp>
    </p:spTree>
    <p:extLst>
      <p:ext uri="{BB962C8B-B14F-4D97-AF65-F5344CB8AC3E}">
        <p14:creationId xmlns:p14="http://schemas.microsoft.com/office/powerpoint/2010/main" val="1202977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2" name="pole tekstowe 1">
            <a:extLst>
              <a:ext uri="{FF2B5EF4-FFF2-40B4-BE49-F238E27FC236}">
                <a16:creationId xmlns:a16="http://schemas.microsoft.com/office/drawing/2014/main" id="{43695EE0-E7B6-DF54-E7CE-217E984236AD}"/>
              </a:ext>
            </a:extLst>
          </p:cNvPr>
          <p:cNvSpPr txBox="1"/>
          <p:nvPr/>
        </p:nvSpPr>
        <p:spPr>
          <a:xfrm>
            <a:off x="56667" y="594848"/>
            <a:ext cx="8907943" cy="1477328"/>
          </a:xfrm>
          <a:prstGeom prst="rect">
            <a:avLst/>
          </a:prstGeom>
          <a:noFill/>
        </p:spPr>
        <p:txBody>
          <a:bodyPr wrap="square">
            <a:spAutoFit/>
          </a:bodyPr>
          <a:lstStyle/>
          <a:p>
            <a:r>
              <a:rPr lang="pl-PL" dirty="0">
                <a:latin typeface="Calibri" panose="020F0502020204030204" pitchFamily="34" charset="0"/>
                <a:ea typeface="Times New Roman" panose="02020603050405020304" pitchFamily="18" charset="0"/>
              </a:rPr>
              <a:t>Augustyn ma takie „ewolucyjne” (anachronizm!) stworzenie za stworzenie w jednym akcie stwórczym:</a:t>
            </a:r>
          </a:p>
          <a:p>
            <a:r>
              <a:rPr lang="pl-PL" sz="1800" dirty="0">
                <a:solidFill>
                  <a:srgbClr val="C00000"/>
                </a:solidFill>
                <a:effectLst/>
                <a:latin typeface="Calibri" panose="020F0502020204030204" pitchFamily="34" charset="0"/>
                <a:ea typeface="Times New Roman" panose="02020603050405020304" pitchFamily="18" charset="0"/>
              </a:rPr>
              <a:t>„Jeśli dziś widzimy stworzenia, które rozmaicie działają w czasie zgodnie z naturą im właściwą, to wynika to z zasad, które jakby ziarno Bóg w nich zasiał w chwili stworzenia, kiedy to przemówił, a wszystko powstało; rozkazał, a zaczęło istnieć”/</a:t>
            </a:r>
            <a:r>
              <a:rPr lang="pl-PL" sz="1800" dirty="0">
                <a:effectLst/>
                <a:latin typeface="Calibri" panose="020F0502020204030204" pitchFamily="34" charset="0"/>
                <a:ea typeface="Times New Roman" panose="02020603050405020304" pitchFamily="18" charset="0"/>
              </a:rPr>
              <a:t>De </a:t>
            </a:r>
            <a:r>
              <a:rPr lang="pl-PL" sz="1800" dirty="0" err="1">
                <a:effectLst/>
                <a:latin typeface="Calibri" panose="020F0502020204030204" pitchFamily="34" charset="0"/>
                <a:ea typeface="Times New Roman" panose="02020603050405020304" pitchFamily="18" charset="0"/>
              </a:rPr>
              <a:t>Genesi</a:t>
            </a:r>
            <a:r>
              <a:rPr lang="pl-PL" sz="1800" dirty="0">
                <a:effectLst/>
                <a:latin typeface="Calibri" panose="020F0502020204030204" pitchFamily="34" charset="0"/>
                <a:ea typeface="Times New Roman" panose="02020603050405020304" pitchFamily="18" charset="0"/>
              </a:rPr>
              <a:t> ad litteram/</a:t>
            </a:r>
            <a:endParaRPr lang="pl-PL" dirty="0"/>
          </a:p>
        </p:txBody>
      </p:sp>
      <p:sp>
        <p:nvSpPr>
          <p:cNvPr id="6" name="pole tekstowe 5">
            <a:extLst>
              <a:ext uri="{FF2B5EF4-FFF2-40B4-BE49-F238E27FC236}">
                <a16:creationId xmlns:a16="http://schemas.microsoft.com/office/drawing/2014/main" id="{A41671CF-6867-479E-AD49-ECC284EC8F61}"/>
              </a:ext>
            </a:extLst>
          </p:cNvPr>
          <p:cNvSpPr txBox="1"/>
          <p:nvPr/>
        </p:nvSpPr>
        <p:spPr>
          <a:xfrm>
            <a:off x="78298" y="2118343"/>
            <a:ext cx="8958197" cy="923330"/>
          </a:xfrm>
          <a:prstGeom prst="rect">
            <a:avLst/>
          </a:prstGeom>
          <a:noFill/>
        </p:spPr>
        <p:txBody>
          <a:bodyPr wrap="square">
            <a:spAutoFit/>
          </a:bodyPr>
          <a:lstStyle/>
          <a:p>
            <a:r>
              <a:rPr lang="pl-PL" sz="1800" dirty="0">
                <a:solidFill>
                  <a:srgbClr val="C00000"/>
                </a:solidFill>
                <a:effectLst/>
                <a:latin typeface="Calibri" panose="020F0502020204030204" pitchFamily="34" charset="0"/>
                <a:ea typeface="Times New Roman" panose="02020603050405020304" pitchFamily="18" charset="0"/>
              </a:rPr>
              <a:t>„mamy sobie wyobrażać, że </a:t>
            </a:r>
            <a:r>
              <a:rPr lang="pl-PL" sz="1800" b="1" dirty="0">
                <a:solidFill>
                  <a:srgbClr val="C00000"/>
                </a:solidFill>
                <a:effectLst/>
                <a:latin typeface="Calibri" panose="020F0502020204030204" pitchFamily="34" charset="0"/>
                <a:ea typeface="Times New Roman" panose="02020603050405020304" pitchFamily="18" charset="0"/>
              </a:rPr>
              <a:t>kiedy Bóg stworzył wszystkie rzeczy jednocześnie, świat już zawierał wszystko w sobie</a:t>
            </a:r>
            <a:r>
              <a:rPr lang="pl-PL" sz="1800" dirty="0">
                <a:solidFill>
                  <a:srgbClr val="C00000"/>
                </a:solidFill>
                <a:effectLst/>
                <a:latin typeface="Calibri" panose="020F0502020204030204" pitchFamily="34" charset="0"/>
                <a:ea typeface="Times New Roman" panose="02020603050405020304" pitchFamily="18" charset="0"/>
              </a:rPr>
              <a:t>: […] nie tylko niebo i słońce, księżyc i gwiazdy, ale […] także wszystkie istoty, które woda i ziemia miały wydać z siebie”</a:t>
            </a:r>
            <a:endParaRPr lang="pl-PL" dirty="0">
              <a:solidFill>
                <a:srgbClr val="C00000"/>
              </a:solidFill>
            </a:endParaRPr>
          </a:p>
        </p:txBody>
      </p:sp>
      <p:sp>
        <p:nvSpPr>
          <p:cNvPr id="10" name="pole tekstowe 9">
            <a:extLst>
              <a:ext uri="{FF2B5EF4-FFF2-40B4-BE49-F238E27FC236}">
                <a16:creationId xmlns:a16="http://schemas.microsoft.com/office/drawing/2014/main" id="{F068A279-5046-E41C-0E2D-2384D6D00A90}"/>
              </a:ext>
            </a:extLst>
          </p:cNvPr>
          <p:cNvSpPr txBox="1"/>
          <p:nvPr/>
        </p:nvSpPr>
        <p:spPr>
          <a:xfrm>
            <a:off x="107504" y="3043929"/>
            <a:ext cx="8766830" cy="1200329"/>
          </a:xfrm>
          <a:prstGeom prst="rect">
            <a:avLst/>
          </a:prstGeom>
          <a:noFill/>
        </p:spPr>
        <p:txBody>
          <a:bodyPr wrap="square">
            <a:spAutoFit/>
          </a:bodyPr>
          <a:lstStyle/>
          <a:p>
            <a:r>
              <a:rPr lang="pl-PL" sz="1800" dirty="0">
                <a:effectLst/>
                <a:ea typeface="Times New Roman" panose="02020603050405020304" pitchFamily="18" charset="0"/>
                <a:cs typeface="Arial" panose="020B0604020202020204" pitchFamily="34" charset="0"/>
              </a:rPr>
              <a:t>[Wszystko]</a:t>
            </a:r>
            <a:r>
              <a:rPr lang="pl-PL" sz="1800" dirty="0">
                <a:solidFill>
                  <a:srgbClr val="C00000"/>
                </a:solidFill>
                <a:effectLst/>
                <a:ea typeface="Times New Roman" panose="02020603050405020304" pitchFamily="18" charset="0"/>
                <a:cs typeface="Arial" panose="020B0604020202020204" pitchFamily="34" charset="0"/>
              </a:rPr>
              <a:t>„co pojawiło się z biegiem czasu, znamy obecnie jako dzieła, które wykonuje Bóg aż do chwili obecnej”</a:t>
            </a:r>
          </a:p>
          <a:p>
            <a:r>
              <a:rPr lang="pl-PL" dirty="0">
                <a:cs typeface="Arial" panose="020B0604020202020204" pitchFamily="34" charset="0"/>
              </a:rPr>
              <a:t>[Wszystkie rzeczy w chwili Stworzenia]</a:t>
            </a:r>
            <a:r>
              <a:rPr lang="pl-PL" dirty="0">
                <a:solidFill>
                  <a:srgbClr val="C00000"/>
                </a:solidFill>
                <a:cs typeface="Arial" panose="020B0604020202020204" pitchFamily="34" charset="0"/>
              </a:rPr>
              <a:t> </a:t>
            </a:r>
            <a:r>
              <a:rPr lang="pl-PL" sz="1800" dirty="0">
                <a:solidFill>
                  <a:srgbClr val="C00000"/>
                </a:solidFill>
                <a:effectLst/>
                <a:ea typeface="Times New Roman" panose="02020603050405020304" pitchFamily="18" charset="0"/>
                <a:cs typeface="Arial" panose="020B0604020202020204" pitchFamily="34" charset="0"/>
              </a:rPr>
              <a:t>„w ziarnie już wcześniej są obecne, choć niewidzialnie, wszystkie te elementy, które z upływem czasu rozwiną się w drzewo”</a:t>
            </a:r>
          </a:p>
        </p:txBody>
      </p:sp>
      <p:sp>
        <p:nvSpPr>
          <p:cNvPr id="4" name="pole tekstowe 3">
            <a:extLst>
              <a:ext uri="{FF2B5EF4-FFF2-40B4-BE49-F238E27FC236}">
                <a16:creationId xmlns:a16="http://schemas.microsoft.com/office/drawing/2014/main" id="{495C7AEF-6997-61D3-1171-FE7C098D4F80}"/>
              </a:ext>
            </a:extLst>
          </p:cNvPr>
          <p:cNvSpPr txBox="1"/>
          <p:nvPr/>
        </p:nvSpPr>
        <p:spPr>
          <a:xfrm>
            <a:off x="49215" y="4545124"/>
            <a:ext cx="8825119" cy="1200329"/>
          </a:xfrm>
          <a:prstGeom prst="rect">
            <a:avLst/>
          </a:prstGeom>
          <a:noFill/>
        </p:spPr>
        <p:txBody>
          <a:bodyPr wrap="square">
            <a:spAutoFit/>
          </a:bodyPr>
          <a:lstStyle/>
          <a:p>
            <a:r>
              <a:rPr lang="pl-PL" sz="1800" dirty="0">
                <a:solidFill>
                  <a:srgbClr val="C00000"/>
                </a:solidFill>
                <a:effectLst/>
                <a:ea typeface="Times New Roman" panose="02020603050405020304" pitchFamily="18" charset="0"/>
                <a:cs typeface="Arial" panose="020B0604020202020204" pitchFamily="34" charset="0"/>
              </a:rPr>
              <a:t> „W ciałach ożywionych została zaszczepiona pewna naturalna siła oraz – by tak powiedzieć – uprzednio zasiane i jakby zaplanowane zalążki (</a:t>
            </a:r>
            <a:r>
              <a:rPr lang="pl-PL" sz="1800" i="1" dirty="0" err="1">
                <a:solidFill>
                  <a:srgbClr val="C00000"/>
                </a:solidFill>
                <a:effectLst/>
                <a:ea typeface="Times New Roman" panose="02020603050405020304" pitchFamily="18" charset="0"/>
                <a:cs typeface="Arial" panose="020B0604020202020204" pitchFamily="34" charset="0"/>
              </a:rPr>
              <a:t>praeseminata</a:t>
            </a:r>
            <a:r>
              <a:rPr lang="pl-PL" sz="1800" i="1" dirty="0">
                <a:solidFill>
                  <a:srgbClr val="C00000"/>
                </a:solidFill>
                <a:effectLst/>
                <a:ea typeface="Times New Roman" panose="02020603050405020304" pitchFamily="18" charset="0"/>
                <a:cs typeface="Arial" panose="020B0604020202020204" pitchFamily="34" charset="0"/>
              </a:rPr>
              <a:t> </a:t>
            </a:r>
            <a:r>
              <a:rPr lang="pl-PL" sz="1800" i="1" dirty="0" err="1">
                <a:solidFill>
                  <a:srgbClr val="C00000"/>
                </a:solidFill>
                <a:effectLst/>
                <a:ea typeface="Times New Roman" panose="02020603050405020304" pitchFamily="18" charset="0"/>
                <a:cs typeface="Arial" panose="020B0604020202020204" pitchFamily="34" charset="0"/>
              </a:rPr>
              <a:t>primordia</a:t>
            </a:r>
            <a:r>
              <a:rPr lang="pl-PL" sz="1800" dirty="0">
                <a:solidFill>
                  <a:srgbClr val="C00000"/>
                </a:solidFill>
                <a:effectLst/>
                <a:ea typeface="Times New Roman" panose="02020603050405020304" pitchFamily="18" charset="0"/>
                <a:cs typeface="Arial" panose="020B0604020202020204" pitchFamily="34" charset="0"/>
              </a:rPr>
              <a:t>) organizmów mających powstać w przyszłości. (…) „w ziemi została stworzona, rzec można, potencjalnie natura traw i drzew””/</a:t>
            </a:r>
            <a:r>
              <a:rPr lang="pl-PL" sz="1800" dirty="0">
                <a:effectLst/>
                <a:ea typeface="Times New Roman" panose="02020603050405020304" pitchFamily="18" charset="0"/>
                <a:cs typeface="Arial" panose="020B0604020202020204" pitchFamily="34" charset="0"/>
              </a:rPr>
              <a:t>De </a:t>
            </a:r>
            <a:r>
              <a:rPr lang="pl-PL" sz="1800" dirty="0" err="1">
                <a:effectLst/>
                <a:ea typeface="Times New Roman" panose="02020603050405020304" pitchFamily="18" charset="0"/>
                <a:cs typeface="Arial" panose="020B0604020202020204" pitchFamily="34" charset="0"/>
              </a:rPr>
              <a:t>Genesi</a:t>
            </a:r>
            <a:r>
              <a:rPr lang="pl-PL" sz="1800" dirty="0">
                <a:effectLst/>
                <a:ea typeface="Times New Roman" panose="02020603050405020304" pitchFamily="18" charset="0"/>
                <a:cs typeface="Arial" panose="020B0604020202020204" pitchFamily="34" charset="0"/>
              </a:rPr>
              <a:t> ad litteram/</a:t>
            </a:r>
            <a:endParaRPr lang="pl-PL" dirty="0">
              <a:cs typeface="Arial" panose="020B0604020202020204" pitchFamily="34" charset="0"/>
            </a:endParaRPr>
          </a:p>
        </p:txBody>
      </p:sp>
    </p:spTree>
    <p:extLst>
      <p:ext uri="{BB962C8B-B14F-4D97-AF65-F5344CB8AC3E}">
        <p14:creationId xmlns:p14="http://schemas.microsoft.com/office/powerpoint/2010/main" val="3035239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stworzenie z bezkształtnej materii</a:t>
            </a:r>
            <a:endParaRPr lang="pl-PL" altLang="pl-PL" sz="2400" dirty="0">
              <a:latin typeface="Arial" panose="020B0604020202020204" pitchFamily="34" charset="0"/>
              <a:cs typeface="Arial" panose="020B0604020202020204" pitchFamily="34" charset="0"/>
            </a:endParaRPr>
          </a:p>
        </p:txBody>
      </p:sp>
      <p:sp>
        <p:nvSpPr>
          <p:cNvPr id="5" name="pole tekstowe 4">
            <a:extLst>
              <a:ext uri="{FF2B5EF4-FFF2-40B4-BE49-F238E27FC236}">
                <a16:creationId xmlns:a16="http://schemas.microsoft.com/office/drawing/2014/main" id="{AAB59549-A539-C2D4-9EC3-FF9B552F03D7}"/>
              </a:ext>
            </a:extLst>
          </p:cNvPr>
          <p:cNvSpPr txBox="1"/>
          <p:nvPr/>
        </p:nvSpPr>
        <p:spPr>
          <a:xfrm>
            <a:off x="67317" y="686611"/>
            <a:ext cx="8825118" cy="3785652"/>
          </a:xfrm>
          <a:prstGeom prst="rect">
            <a:avLst/>
          </a:prstGeom>
          <a:noFill/>
        </p:spPr>
        <p:txBody>
          <a:bodyPr wrap="square">
            <a:spAutoFit/>
          </a:bodyPr>
          <a:lstStyle/>
          <a:p>
            <a:r>
              <a:rPr lang="pl-PL" sz="2000" dirty="0">
                <a:solidFill>
                  <a:srgbClr val="C00000"/>
                </a:solidFill>
                <a:effectLst/>
                <a:latin typeface="Calibri" panose="020F0502020204030204" pitchFamily="34" charset="0"/>
                <a:ea typeface="Times New Roman" panose="02020603050405020304" pitchFamily="18" charset="0"/>
              </a:rPr>
              <a:t>„Ale można zapytać, czy niebem i ziemią nazwał wszystko już wyróżnione i dokonane, czy też samą na początku jeszcze bezkształtną materię? Materię, którą rozkaz Boga w sposób niewymowny przekształcił w owe uformowane i piękne rzeczy i określił mianem nieba i ziemi. </a:t>
            </a:r>
          </a:p>
          <a:p>
            <a:r>
              <a:rPr lang="pl-PL" sz="2000" dirty="0">
                <a:solidFill>
                  <a:srgbClr val="C00000"/>
                </a:solidFill>
                <a:effectLst/>
                <a:latin typeface="Calibri" panose="020F0502020204030204" pitchFamily="34" charset="0"/>
                <a:ea typeface="Times New Roman" panose="02020603050405020304" pitchFamily="18" charset="0"/>
              </a:rPr>
              <a:t>Jakkolwiek czytać możemy: "co świat stworzyłeś z bezładnej materii" , to jednak i o samej materii, jakakolwiek by ona nie była, nie można powiedzieć, że nie została stworzona przez Tego, od którego, jak wierzymy i wyznajemy, pochodzi wszystko. Również samo ustanowienie i uporządkowania pojedynczych rzeczy, jak też ukształtowanych i wyodrębnionych nazywa </a:t>
            </a:r>
            <a:r>
              <a:rPr lang="pl-PL" sz="2000" dirty="0" err="1">
                <a:solidFill>
                  <a:srgbClr val="C00000"/>
                </a:solidFill>
                <a:effectLst/>
                <a:latin typeface="Calibri" panose="020F0502020204030204" pitchFamily="34" charset="0"/>
                <a:ea typeface="Times New Roman" panose="02020603050405020304" pitchFamily="18" charset="0"/>
              </a:rPr>
              <a:t>aię</a:t>
            </a:r>
            <a:r>
              <a:rPr lang="pl-PL" sz="2000" dirty="0">
                <a:solidFill>
                  <a:srgbClr val="C00000"/>
                </a:solidFill>
                <a:effectLst/>
                <a:latin typeface="Calibri" panose="020F0502020204030204" pitchFamily="34" charset="0"/>
                <a:ea typeface="Times New Roman" panose="02020603050405020304" pitchFamily="18" charset="0"/>
              </a:rPr>
              <a:t> światem. Natomiast sama materia jak gdyby zarodek nieba i ziemi, została nazwana niebem i ziemią. I niebo i ziemia jako stan bezładu i zmieszania są zdolne do przyjęcia form od Boga Stwórcy.”</a:t>
            </a:r>
            <a:r>
              <a:rPr lang="pl-PL" sz="2000" dirty="0">
                <a:effectLst/>
                <a:latin typeface="Calibri" panose="020F0502020204030204" pitchFamily="34" charset="0"/>
                <a:ea typeface="Times New Roman" panose="02020603050405020304" pitchFamily="18" charset="0"/>
              </a:rPr>
              <a:t>/Niedokończony komentarz słowny do Księgi Rodzaju/</a:t>
            </a:r>
            <a:endParaRPr lang="pl-PL" sz="2000" dirty="0"/>
          </a:p>
        </p:txBody>
      </p:sp>
    </p:spTree>
    <p:extLst>
      <p:ext uri="{BB962C8B-B14F-4D97-AF65-F5344CB8AC3E}">
        <p14:creationId xmlns:p14="http://schemas.microsoft.com/office/powerpoint/2010/main" val="35840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Teofil z Antiochii(II wiek) Gdzie był Raj? </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78300" y="5349987"/>
            <a:ext cx="8787399" cy="1200329"/>
          </a:xfrm>
          <a:prstGeom prst="rect">
            <a:avLst/>
          </a:prstGeom>
          <a:noFill/>
        </p:spPr>
        <p:txBody>
          <a:bodyPr wrap="square">
            <a:spAutoFit/>
          </a:bodyPr>
          <a:lstStyle/>
          <a:p>
            <a:r>
              <a:rPr lang="pl-PL" dirty="0">
                <a:cs typeface="Arial" panose="020B0604020202020204" pitchFamily="34" charset="0"/>
              </a:rPr>
              <a:t>Co ciekawe, imię Adam pojawia się dopiero po wygnaniu z Raju:</a:t>
            </a:r>
          </a:p>
          <a:p>
            <a:r>
              <a:rPr lang="pl-PL" dirty="0">
                <a:solidFill>
                  <a:srgbClr val="0000FF"/>
                </a:solidFill>
                <a:effectLst/>
                <a:ea typeface="Calibri" panose="020F0502020204030204" pitchFamily="34" charset="0"/>
                <a:cs typeface="Arial" panose="020B0604020202020204" pitchFamily="34" charset="0"/>
              </a:rPr>
              <a:t>"Adam raz jeszcze zbliżył się do swej żony i ta urodziła mu syna, któremu dała imię Set, gdyż - jak mówiła - dał mi Bóg potomka innego w zamian za Abla, którego zabił Kain."</a:t>
            </a:r>
            <a:r>
              <a:rPr lang="pl-PL" dirty="0">
                <a:effectLst/>
                <a:ea typeface="Calibri" panose="020F0502020204030204" pitchFamily="34" charset="0"/>
                <a:cs typeface="Arial" panose="020B0604020202020204" pitchFamily="34" charset="0"/>
              </a:rPr>
              <a:t>/Rdz 4,25/</a:t>
            </a:r>
            <a:endParaRPr lang="pl-PL" dirty="0">
              <a:cs typeface="Arial" panose="020B0604020202020204" pitchFamily="34" charset="0"/>
            </a:endParaRPr>
          </a:p>
        </p:txBody>
      </p:sp>
      <p:sp>
        <p:nvSpPr>
          <p:cNvPr id="10" name="pole tekstowe 9">
            <a:extLst>
              <a:ext uri="{FF2B5EF4-FFF2-40B4-BE49-F238E27FC236}">
                <a16:creationId xmlns:a16="http://schemas.microsoft.com/office/drawing/2014/main" id="{229EC694-71AD-BD48-28E6-3B602F06DCC1}"/>
              </a:ext>
            </a:extLst>
          </p:cNvPr>
          <p:cNvSpPr txBox="1"/>
          <p:nvPr/>
        </p:nvSpPr>
        <p:spPr>
          <a:xfrm>
            <a:off x="-226494" y="7893496"/>
            <a:ext cx="8915173" cy="1200329"/>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Jasne, że św. Bazyli nie znał idei wspólnego pochodzenia wszystkiego - ale dopuszczał wspólne pochodzenie gatunków: np. o ptakach i rybach napisał:</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"Ich wspólne pochodzenie z wód uczyniło je jedną rodziną"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a:t>
            </a:r>
            <a:r>
              <a:rPr lang="pl-PL" sz="1800" dirty="0">
                <a:effectLst/>
                <a:latin typeface="Arial" panose="020B0604020202020204" pitchFamily="34" charset="0"/>
                <a:ea typeface="Calibri" panose="020F0502020204030204" pitchFamily="34" charset="0"/>
                <a:cs typeface="Times New Roman" panose="02020603050405020304" pitchFamily="18" charset="0"/>
              </a:rPr>
              <a:t> Bazyli, Eis ten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heksaemeron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hom.8</a:t>
            </a:r>
            <a:r>
              <a:rPr lang="pl-PL" dirty="0">
                <a:ea typeface="Calibri" panose="020F0502020204030204" pitchFamily="34" charset="0"/>
                <a:cs typeface="Times New Roman" panose="02020603050405020304" pitchFamily="18" charset="0"/>
              </a:rPr>
              <a:t>)</a:t>
            </a:r>
            <a:endParaRPr lang="pl-PL" dirty="0"/>
          </a:p>
        </p:txBody>
      </p:sp>
      <p:sp>
        <p:nvSpPr>
          <p:cNvPr id="4" name="pole tekstowe 3">
            <a:extLst>
              <a:ext uri="{FF2B5EF4-FFF2-40B4-BE49-F238E27FC236}">
                <a16:creationId xmlns:a16="http://schemas.microsoft.com/office/drawing/2014/main" id="{5CEAAE4F-B97F-B65C-3D22-75F5A9370E72}"/>
              </a:ext>
            </a:extLst>
          </p:cNvPr>
          <p:cNvSpPr txBox="1"/>
          <p:nvPr/>
        </p:nvSpPr>
        <p:spPr>
          <a:xfrm>
            <a:off x="129911" y="3029102"/>
            <a:ext cx="8820980" cy="646331"/>
          </a:xfrm>
          <a:prstGeom prst="rect">
            <a:avLst/>
          </a:prstGeom>
          <a:noFill/>
        </p:spPr>
        <p:txBody>
          <a:bodyPr wrap="square">
            <a:spAutoFit/>
          </a:bodyPr>
          <a:lstStyle/>
          <a:p>
            <a:r>
              <a:rPr lang="pl-PL" b="0" i="0" dirty="0">
                <a:solidFill>
                  <a:srgbClr val="0000FF"/>
                </a:solidFill>
                <a:effectLst/>
                <a:cs typeface="Arial" panose="020B0604020202020204" pitchFamily="34" charset="0"/>
              </a:rPr>
              <a:t>„Dlatego Pan Bóg wydalił go z ogrodu Eden, aby uprawiał tę </a:t>
            </a:r>
            <a:r>
              <a:rPr lang="pl-PL" b="1" i="0" dirty="0">
                <a:solidFill>
                  <a:srgbClr val="0000FF"/>
                </a:solidFill>
                <a:effectLst/>
                <a:cs typeface="Arial" panose="020B0604020202020204" pitchFamily="34" charset="0"/>
              </a:rPr>
              <a:t>ziemię, z której został wzięty</a:t>
            </a:r>
            <a:r>
              <a:rPr lang="pl-PL" b="0" i="0" dirty="0">
                <a:solidFill>
                  <a:srgbClr val="0000FF"/>
                </a:solidFill>
                <a:effectLst/>
                <a:cs typeface="Arial" panose="020B0604020202020204" pitchFamily="34" charset="0"/>
              </a:rPr>
              <a:t>.”</a:t>
            </a:r>
            <a:r>
              <a:rPr lang="pl-PL" b="0" i="0" dirty="0">
                <a:solidFill>
                  <a:srgbClr val="000000"/>
                </a:solidFill>
                <a:effectLst/>
                <a:cs typeface="Arial" panose="020B0604020202020204" pitchFamily="34" charset="0"/>
              </a:rPr>
              <a:t>/Rdz 3,23/</a:t>
            </a:r>
            <a:endParaRPr lang="pl-PL" dirty="0">
              <a:cs typeface="Arial" panose="020B0604020202020204" pitchFamily="34" charset="0"/>
            </a:endParaRPr>
          </a:p>
        </p:txBody>
      </p:sp>
      <p:sp>
        <p:nvSpPr>
          <p:cNvPr id="9" name="pole tekstowe 8">
            <a:extLst>
              <a:ext uri="{FF2B5EF4-FFF2-40B4-BE49-F238E27FC236}">
                <a16:creationId xmlns:a16="http://schemas.microsoft.com/office/drawing/2014/main" id="{CB4DDBF0-CD13-2F59-4DAC-A5F5339CA1B4}"/>
              </a:ext>
            </a:extLst>
          </p:cNvPr>
          <p:cNvSpPr txBox="1"/>
          <p:nvPr/>
        </p:nvSpPr>
        <p:spPr>
          <a:xfrm>
            <a:off x="99878" y="1514222"/>
            <a:ext cx="8569325" cy="1200329"/>
          </a:xfrm>
          <a:prstGeom prst="rect">
            <a:avLst/>
          </a:prstGeom>
          <a:noFill/>
        </p:spPr>
        <p:txBody>
          <a:bodyPr wrap="square">
            <a:spAutoFit/>
          </a:bodyPr>
          <a:lstStyle/>
          <a:p>
            <a:r>
              <a:rPr lang="pl-PL" b="0" i="0" dirty="0">
                <a:solidFill>
                  <a:srgbClr val="0000FF"/>
                </a:solidFill>
                <a:effectLst/>
                <a:cs typeface="Arial" panose="020B0604020202020204" pitchFamily="34" charset="0"/>
              </a:rPr>
              <a:t>„(…)wtedy to Pan Bóg </a:t>
            </a:r>
            <a:r>
              <a:rPr lang="pl-PL" b="1" i="0" dirty="0">
                <a:solidFill>
                  <a:srgbClr val="0000FF"/>
                </a:solidFill>
                <a:effectLst/>
                <a:cs typeface="Arial" panose="020B0604020202020204" pitchFamily="34" charset="0"/>
              </a:rPr>
              <a:t>ulepił człowieka z prochu ziemi</a:t>
            </a:r>
            <a:r>
              <a:rPr lang="pl-PL" b="0" i="0" dirty="0">
                <a:solidFill>
                  <a:srgbClr val="0000FF"/>
                </a:solidFill>
                <a:effectLst/>
                <a:cs typeface="Arial" panose="020B0604020202020204" pitchFamily="34" charset="0"/>
              </a:rPr>
              <a:t> i tchnął w jego nozdrza tchnienie życia, wskutek czego stał się człowiek istotą żywą. A zasadziwszy ogród w Edenie na wschodzie, Pan Bóg umieścił tam człowieka, którego ulepił.”</a:t>
            </a:r>
            <a:r>
              <a:rPr lang="pl-PL" b="0" i="0" dirty="0">
                <a:solidFill>
                  <a:srgbClr val="000000"/>
                </a:solidFill>
                <a:effectLst/>
                <a:cs typeface="Arial" panose="020B0604020202020204" pitchFamily="34" charset="0"/>
              </a:rPr>
              <a:t>/Rdz 2,7-8/</a:t>
            </a:r>
            <a:endParaRPr lang="pl-PL" dirty="0">
              <a:cs typeface="Arial" panose="020B0604020202020204" pitchFamily="34" charset="0"/>
            </a:endParaRPr>
          </a:p>
        </p:txBody>
      </p:sp>
      <p:sp>
        <p:nvSpPr>
          <p:cNvPr id="12" name="pole tekstowe 11">
            <a:extLst>
              <a:ext uri="{FF2B5EF4-FFF2-40B4-BE49-F238E27FC236}">
                <a16:creationId xmlns:a16="http://schemas.microsoft.com/office/drawing/2014/main" id="{E8E3E138-D31A-EF38-B26A-144A3F7795B3}"/>
              </a:ext>
            </a:extLst>
          </p:cNvPr>
          <p:cNvSpPr txBox="1"/>
          <p:nvPr/>
        </p:nvSpPr>
        <p:spPr>
          <a:xfrm>
            <a:off x="129911" y="4356711"/>
            <a:ext cx="8640960" cy="738664"/>
          </a:xfrm>
          <a:prstGeom prst="rect">
            <a:avLst/>
          </a:prstGeom>
          <a:noFill/>
        </p:spPr>
        <p:txBody>
          <a:bodyPr wrap="square">
            <a:spAutoFit/>
          </a:bodyPr>
          <a:lstStyle/>
          <a:p>
            <a:r>
              <a:rPr lang="pl-PL" sz="2400" b="1" dirty="0">
                <a:solidFill>
                  <a:srgbClr val="202122"/>
                </a:solidFill>
                <a:cs typeface="Arial" panose="020B0604020202020204" pitchFamily="34" charset="0"/>
              </a:rPr>
              <a:t>Imię ADAM</a:t>
            </a:r>
          </a:p>
          <a:p>
            <a:r>
              <a:rPr lang="pl-PL" b="0" i="0" dirty="0">
                <a:solidFill>
                  <a:srgbClr val="202122"/>
                </a:solidFill>
                <a:effectLst/>
                <a:cs typeface="Arial" panose="020B0604020202020204" pitchFamily="34" charset="0"/>
              </a:rPr>
              <a:t>Hebrajskie  </a:t>
            </a:r>
            <a:r>
              <a:rPr lang="pl-PL" b="0" i="1" dirty="0" err="1">
                <a:solidFill>
                  <a:srgbClr val="202122"/>
                </a:solidFill>
                <a:effectLst/>
                <a:cs typeface="Arial" panose="020B0604020202020204" pitchFamily="34" charset="0"/>
              </a:rPr>
              <a:t>adamah</a:t>
            </a:r>
            <a:r>
              <a:rPr lang="pl-PL" b="0" i="1" dirty="0">
                <a:solidFill>
                  <a:srgbClr val="202122"/>
                </a:solidFill>
                <a:effectLst/>
                <a:cs typeface="Arial" panose="020B0604020202020204" pitchFamily="34" charset="0"/>
              </a:rPr>
              <a:t> </a:t>
            </a:r>
            <a:r>
              <a:rPr lang="pl-PL" b="0" dirty="0">
                <a:solidFill>
                  <a:srgbClr val="202122"/>
                </a:solidFill>
                <a:effectLst/>
                <a:cs typeface="Arial" panose="020B0604020202020204" pitchFamily="34" charset="0"/>
              </a:rPr>
              <a:t>(ziemia, rola)</a:t>
            </a:r>
            <a:endParaRPr lang="pl-PL" dirty="0">
              <a:cs typeface="Arial" panose="020B0604020202020204" pitchFamily="34" charset="0"/>
            </a:endParaRPr>
          </a:p>
        </p:txBody>
      </p:sp>
      <p:sp>
        <p:nvSpPr>
          <p:cNvPr id="3" name="pole tekstowe 2">
            <a:extLst>
              <a:ext uri="{FF2B5EF4-FFF2-40B4-BE49-F238E27FC236}">
                <a16:creationId xmlns:a16="http://schemas.microsoft.com/office/drawing/2014/main" id="{8F9605B7-C200-697E-2F7D-A5713683E7C4}"/>
              </a:ext>
            </a:extLst>
          </p:cNvPr>
          <p:cNvSpPr txBox="1"/>
          <p:nvPr/>
        </p:nvSpPr>
        <p:spPr>
          <a:xfrm>
            <a:off x="129911" y="900167"/>
            <a:ext cx="4708768" cy="369332"/>
          </a:xfrm>
          <a:prstGeom prst="rect">
            <a:avLst/>
          </a:prstGeom>
          <a:noFill/>
        </p:spPr>
        <p:txBody>
          <a:bodyPr wrap="square">
            <a:spAutoFit/>
          </a:bodyPr>
          <a:lstStyle/>
          <a:p>
            <a:r>
              <a:rPr lang="pl-PL" b="0" i="0" dirty="0">
                <a:solidFill>
                  <a:srgbClr val="000000"/>
                </a:solidFill>
                <a:effectLst/>
                <a:cs typeface="Arial" panose="020B0604020202020204" pitchFamily="34" charset="0"/>
              </a:rPr>
              <a:t>Cytaty związane z tą tezą:</a:t>
            </a:r>
            <a:endParaRPr lang="pl-PL" dirty="0">
              <a:cs typeface="Arial" panose="020B0604020202020204" pitchFamily="34" charset="0"/>
            </a:endParaRPr>
          </a:p>
        </p:txBody>
      </p:sp>
    </p:spTree>
    <p:extLst>
      <p:ext uri="{BB962C8B-B14F-4D97-AF65-F5344CB8AC3E}">
        <p14:creationId xmlns:p14="http://schemas.microsoft.com/office/powerpoint/2010/main" val="4226095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5" name="pole tekstowe 4">
            <a:extLst>
              <a:ext uri="{FF2B5EF4-FFF2-40B4-BE49-F238E27FC236}">
                <a16:creationId xmlns:a16="http://schemas.microsoft.com/office/drawing/2014/main" id="{AAB59549-A539-C2D4-9EC3-FF9B552F03D7}"/>
              </a:ext>
            </a:extLst>
          </p:cNvPr>
          <p:cNvSpPr txBox="1"/>
          <p:nvPr/>
        </p:nvSpPr>
        <p:spPr>
          <a:xfrm>
            <a:off x="67317" y="686611"/>
            <a:ext cx="8825118" cy="923330"/>
          </a:xfrm>
          <a:prstGeom prst="rect">
            <a:avLst/>
          </a:prstGeom>
          <a:noFill/>
        </p:spPr>
        <p:txBody>
          <a:bodyPr wrap="square">
            <a:spAutoFit/>
          </a:bodyPr>
          <a:lstStyle/>
          <a:p>
            <a:r>
              <a:rPr lang="pl-PL" sz="1800" dirty="0">
                <a:effectLst/>
                <a:latin typeface="Calibri" panose="020F0502020204030204" pitchFamily="34" charset="0"/>
                <a:ea typeface="Times New Roman" panose="02020603050405020304" pitchFamily="18" charset="0"/>
              </a:rPr>
              <a:t>Niesamowite, ale św. Augustyn napisał nawet że pierwotnie stworzona materia mogła nawet mieć postać mglistego obłoku z uśpionymi na razie możliwościami rozwoju; zaktualizowały się one w stosownym czasie(!). </a:t>
            </a:r>
            <a:endParaRPr lang="pl-PL" dirty="0"/>
          </a:p>
        </p:txBody>
      </p:sp>
    </p:spTree>
    <p:extLst>
      <p:ext uri="{BB962C8B-B14F-4D97-AF65-F5344CB8AC3E}">
        <p14:creationId xmlns:p14="http://schemas.microsoft.com/office/powerpoint/2010/main" val="2699811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5" name="pole tekstowe 4">
            <a:extLst>
              <a:ext uri="{FF2B5EF4-FFF2-40B4-BE49-F238E27FC236}">
                <a16:creationId xmlns:a16="http://schemas.microsoft.com/office/drawing/2014/main" id="{AAB59549-A539-C2D4-9EC3-FF9B552F03D7}"/>
              </a:ext>
            </a:extLst>
          </p:cNvPr>
          <p:cNvSpPr txBox="1"/>
          <p:nvPr/>
        </p:nvSpPr>
        <p:spPr>
          <a:xfrm>
            <a:off x="67317" y="686611"/>
            <a:ext cx="8825118" cy="923330"/>
          </a:xfrm>
          <a:prstGeom prst="rect">
            <a:avLst/>
          </a:prstGeom>
          <a:noFill/>
        </p:spPr>
        <p:txBody>
          <a:bodyPr wrap="square">
            <a:spAutoFit/>
          </a:bodyPr>
          <a:lstStyle/>
          <a:p>
            <a:r>
              <a:rPr lang="pl-PL" sz="1800" dirty="0">
                <a:effectLst/>
                <a:latin typeface="Calibri" panose="020F0502020204030204" pitchFamily="34" charset="0"/>
                <a:ea typeface="Times New Roman" panose="02020603050405020304" pitchFamily="18" charset="0"/>
              </a:rPr>
              <a:t>Niesamowite, ale św. Augustyn napisał nawet że pierwotnie stworzona materia mogła nawet mieć postać mglistego obłoku z uśpionymi na razie możliwościami rozwoju; zaktualizowały się one w stosownym czasie(!). (ramka)</a:t>
            </a:r>
            <a:endParaRPr lang="pl-PL" dirty="0"/>
          </a:p>
        </p:txBody>
      </p:sp>
      <p:sp>
        <p:nvSpPr>
          <p:cNvPr id="2" name="Prostokąt 1">
            <a:extLst>
              <a:ext uri="{FF2B5EF4-FFF2-40B4-BE49-F238E27FC236}">
                <a16:creationId xmlns:a16="http://schemas.microsoft.com/office/drawing/2014/main" id="{471D6B6B-2C96-8573-A582-7C8BAAB446BA}"/>
              </a:ext>
            </a:extLst>
          </p:cNvPr>
          <p:cNvSpPr/>
          <p:nvPr/>
        </p:nvSpPr>
        <p:spPr>
          <a:xfrm>
            <a:off x="750041" y="470201"/>
            <a:ext cx="7977927" cy="6120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„Również tę, bezładną jeszcze materię, raczył nazwać ziemią niewidzialną i nieuporządkowaną, ponieważ między wszystkimi elementami świata, ziemia wydaje się mniej piękną nit pozostałe. Tę samą materię, nazwał również wodą, ponad którą unosiło się tchnienie Boga. Podobnie jak nad rzeczami, które mają powstać, unosi się wola artysty. (…) </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Otóż te wszystkie nazwy, zarówno nieba i ziemi, czy też ziemi niewidzialnej i nieuporządkowanej, jak też przepaści i ciemności, albo wody, ponad którą unosiło się tchnienie Boga, to są określenia materii bezkształtnej</a:t>
            </a: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Nazwy te są po to, aby przy pomocy znanych słów uzmysłowić niewprawnym rzecz nieznaną. </a:t>
            </a:r>
          </a:p>
          <a:p>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I to nie za pomocą jednego określenia, ale wielu, żeby w przypadku jednego ludzie nie myśleli, że chodzi o to, co zwykli tym mianem określać. Materia ta nazwana została niebem i ziemią, ponieważ z niej miało powstać niebo i ziemia. Nazwana została ziemią niewidzialną ł nieuporządkowaną i ciemnościami nad przepaścią, ponieważ byłe bezkształtną i nie mogła być widziana pod żadną postacią, ani też być przedmiotem jakiegokolwiek doznania, nawet gdyby był człowiek, który mógłby widzieć i doznawać. (…). </a:t>
            </a:r>
            <a:r>
              <a:rPr lang="pl-PL" sz="18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Tymi jednak wszystkimi nazwami określona była bezkształtna i niedostrzegalna materia, z której Bóg uczynił świat</a:t>
            </a:r>
            <a:r>
              <a:rPr lang="pl-PL"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t>
            </a:r>
            <a:r>
              <a:rPr lang="pl-PL" sz="1800" dirty="0">
                <a:solidFill>
                  <a:srgbClr val="FFC000"/>
                </a:solidFill>
                <a:effectLst/>
                <a:latin typeface="Lucida Grande"/>
                <a:ea typeface="Calibri" panose="020F0502020204030204" pitchFamily="34" charset="0"/>
                <a:cs typeface="Times New Roman" panose="02020603050405020304" pitchFamily="18" charset="0"/>
              </a:rPr>
              <a:t>”</a:t>
            </a:r>
          </a:p>
          <a:p>
            <a:pPr algn="r"/>
            <a:r>
              <a:rPr lang="pl-PL" dirty="0">
                <a:solidFill>
                  <a:schemeClr val="bg1"/>
                </a:solidFill>
                <a:latin typeface="Lucida Grande"/>
                <a:ea typeface="Calibri" panose="020F0502020204030204" pitchFamily="34" charset="0"/>
                <a:cs typeface="Times New Roman" panose="02020603050405020304" pitchFamily="18" charset="0"/>
              </a:rPr>
              <a:t>/</a:t>
            </a:r>
            <a:r>
              <a:rPr lang="da-DK" dirty="0">
                <a:solidFill>
                  <a:schemeClr val="bg1"/>
                </a:solidFill>
                <a:latin typeface="Lucida Grande"/>
                <a:ea typeface="Calibri" panose="020F0502020204030204" pitchFamily="34" charset="0"/>
                <a:cs typeface="Times New Roman" panose="02020603050405020304" pitchFamily="18" charset="0"/>
              </a:rPr>
              <a:t>De Genesi ad litteram, I, 12</a:t>
            </a:r>
            <a:r>
              <a:rPr lang="pl-PL" dirty="0">
                <a:solidFill>
                  <a:schemeClr val="bg1"/>
                </a:solidFill>
                <a:latin typeface="Lucida Grande"/>
                <a:ea typeface="Calibri" panose="020F0502020204030204" pitchFamily="34" charset="0"/>
                <a:cs typeface="Times New Roman" panose="02020603050405020304" pitchFamily="18" charset="0"/>
              </a:rPr>
              <a:t>/</a:t>
            </a:r>
            <a:endParaRPr lang="pl-PL" sz="1800" dirty="0">
              <a:solidFill>
                <a:schemeClr val="bg1"/>
              </a:solidFill>
              <a:effectLst/>
              <a:latin typeface="Lucida Grand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142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cs typeface="Arial" panose="020B0604020202020204" pitchFamily="34" charset="0"/>
              </a:rPr>
              <a:t>Święty Augustyn i sposób stwarzania</a:t>
            </a:r>
            <a:endParaRPr lang="pl-PL" altLang="pl-PL" sz="2400" dirty="0">
              <a:latin typeface="Arial" panose="020B0604020202020204" pitchFamily="34" charset="0"/>
              <a:cs typeface="Arial" panose="020B0604020202020204" pitchFamily="34" charset="0"/>
            </a:endParaRPr>
          </a:p>
        </p:txBody>
      </p:sp>
      <p:sp>
        <p:nvSpPr>
          <p:cNvPr id="5" name="pole tekstowe 4">
            <a:extLst>
              <a:ext uri="{FF2B5EF4-FFF2-40B4-BE49-F238E27FC236}">
                <a16:creationId xmlns:a16="http://schemas.microsoft.com/office/drawing/2014/main" id="{AAB59549-A539-C2D4-9EC3-FF9B552F03D7}"/>
              </a:ext>
            </a:extLst>
          </p:cNvPr>
          <p:cNvSpPr txBox="1"/>
          <p:nvPr/>
        </p:nvSpPr>
        <p:spPr>
          <a:xfrm>
            <a:off x="67317" y="540732"/>
            <a:ext cx="8825118" cy="923330"/>
          </a:xfrm>
          <a:prstGeom prst="rect">
            <a:avLst/>
          </a:prstGeom>
          <a:noFill/>
        </p:spPr>
        <p:txBody>
          <a:bodyPr wrap="square">
            <a:spAutoFit/>
          </a:bodyPr>
          <a:lstStyle/>
          <a:p>
            <a:r>
              <a:rPr lang="pl-PL" sz="1800" dirty="0">
                <a:effectLst/>
                <a:latin typeface="Calibri" panose="020F0502020204030204" pitchFamily="34" charset="0"/>
                <a:ea typeface="Times New Roman" panose="02020603050405020304" pitchFamily="18" charset="0"/>
              </a:rPr>
              <a:t>Niesamowite, ale św. Augustyn napisał nawet że pierwotnie stworzona materia mogła nawet mieć postać mglistego obłoku z uśpionymi na razie możliwościami rozwoju; zaktualizowały się one w stosownym czasie(!). </a:t>
            </a:r>
            <a:endParaRPr lang="pl-PL" dirty="0"/>
          </a:p>
        </p:txBody>
      </p:sp>
      <p:sp>
        <p:nvSpPr>
          <p:cNvPr id="8" name="pole tekstowe 7">
            <a:extLst>
              <a:ext uri="{FF2B5EF4-FFF2-40B4-BE49-F238E27FC236}">
                <a16:creationId xmlns:a16="http://schemas.microsoft.com/office/drawing/2014/main" id="{B05237E2-4B86-1F5B-BCEA-861651EBDD0A}"/>
              </a:ext>
            </a:extLst>
          </p:cNvPr>
          <p:cNvSpPr txBox="1"/>
          <p:nvPr/>
        </p:nvSpPr>
        <p:spPr>
          <a:xfrm>
            <a:off x="116084" y="2063035"/>
            <a:ext cx="8727584" cy="3416320"/>
          </a:xfrm>
          <a:prstGeom prst="rect">
            <a:avLst/>
          </a:prstGeom>
          <a:noFill/>
        </p:spPr>
        <p:txBody>
          <a:bodyPr wrap="square">
            <a:spAutoFit/>
          </a:bodyPr>
          <a:lstStyle/>
          <a:p>
            <a:r>
              <a:rPr lang="pl-PL" dirty="0">
                <a:solidFill>
                  <a:srgbClr val="0000FF"/>
                </a:solidFill>
              </a:rPr>
              <a:t>„</a:t>
            </a:r>
            <a:r>
              <a:rPr lang="pl-PL" b="1" dirty="0">
                <a:solidFill>
                  <a:srgbClr val="0000FF"/>
                </a:solidFill>
              </a:rPr>
              <a:t>Na początku Bóg stworzył niebo i ziemię. Ziemia zaś była bezładem i pustkowiem</a:t>
            </a:r>
            <a:r>
              <a:rPr lang="pl-PL" dirty="0">
                <a:solidFill>
                  <a:srgbClr val="0000FF"/>
                </a:solidFill>
              </a:rPr>
              <a:t>: ciemność była nad powierzchnią bezmiaru wód, a Duch Boży unosił się nad wodami. Wtedy Bóg rzekł: </a:t>
            </a:r>
            <a:r>
              <a:rPr lang="pl-PL" b="1" dirty="0">
                <a:solidFill>
                  <a:srgbClr val="0000FF"/>
                </a:solidFill>
              </a:rPr>
              <a:t>Niechaj się stanie światłość! I stała się światłość.</a:t>
            </a:r>
            <a:r>
              <a:rPr lang="pl-PL" dirty="0">
                <a:solidFill>
                  <a:srgbClr val="0000FF"/>
                </a:solidFill>
              </a:rPr>
              <a:t> Bóg, widząc, że światłość jest dobra, oddzielił ją od ciemności. I nazwał Bóg światłość dniem, a ciemność nazwał nocą. I tak upłynął wieczór i poranek - dzień pierwszy. A potem Bóg rzekł: Niechaj powstanie sklepienie w środku wód i niechaj oddzieli ono jedne wody od drugich! Uczyniwszy to sklepienie, Bóg oddzielił wody pod sklepieniem od wód ponad sklepieniem; a gdy tak się stało, Bóg nazwał to sklepienie niebem. I tak upłynął wieczór i poranek - dzień drugi. A potem Bóg rzekł: Niechaj zbiorą się wody spod nieba w jedno miejsce i niech się ukaże powierzchnia sucha! A gdy tak się stało, Bóg </a:t>
            </a:r>
            <a:r>
              <a:rPr lang="pl-PL" b="1" dirty="0">
                <a:solidFill>
                  <a:srgbClr val="0000FF"/>
                </a:solidFill>
              </a:rPr>
              <a:t>nazwał tę suchą powierzchnię ziemią</a:t>
            </a:r>
            <a:r>
              <a:rPr lang="pl-PL" dirty="0">
                <a:solidFill>
                  <a:srgbClr val="0000FF"/>
                </a:solidFill>
              </a:rPr>
              <a:t>, a zbiorowisko wód nazwał morzem. </a:t>
            </a:r>
            <a:r>
              <a:rPr lang="pl-PL" dirty="0"/>
              <a:t>"/Rdz 1,1-10 BT5/</a:t>
            </a:r>
            <a:endParaRPr lang="pl-PL" dirty="0">
              <a:highlight>
                <a:srgbClr val="FF0000"/>
              </a:highlight>
            </a:endParaRPr>
          </a:p>
        </p:txBody>
      </p:sp>
      <p:sp>
        <p:nvSpPr>
          <p:cNvPr id="3" name="pole tekstowe 2">
            <a:extLst>
              <a:ext uri="{FF2B5EF4-FFF2-40B4-BE49-F238E27FC236}">
                <a16:creationId xmlns:a16="http://schemas.microsoft.com/office/drawing/2014/main" id="{97BC490F-1604-F8A6-1C16-BE3EE5C8FC75}"/>
              </a:ext>
            </a:extLst>
          </p:cNvPr>
          <p:cNvSpPr txBox="1"/>
          <p:nvPr/>
        </p:nvSpPr>
        <p:spPr>
          <a:xfrm>
            <a:off x="81978" y="1382637"/>
            <a:ext cx="8712923" cy="646331"/>
          </a:xfrm>
          <a:prstGeom prst="rect">
            <a:avLst/>
          </a:prstGeom>
          <a:noFill/>
        </p:spPr>
        <p:txBody>
          <a:bodyPr wrap="square">
            <a:spAutoFit/>
          </a:bodyPr>
          <a:lstStyle/>
          <a:p>
            <a:r>
              <a:rPr lang="pl-PL"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„Nie było trudne dla ręki Twej wszechmocnej - </a:t>
            </a:r>
            <a:r>
              <a:rPr lang="pl-PL" sz="1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co i świat stworzyła z bezładnej materii</a:t>
            </a:r>
            <a:r>
              <a:rPr lang="pl-PL"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 nasłać na nich liczne niedźwiedzie, lwy nieustraszone"</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Mdr</a:t>
            </a:r>
            <a:r>
              <a:rPr lang="pl-PL" sz="1800" dirty="0">
                <a:effectLst/>
                <a:latin typeface="Arial" panose="020B0604020202020204" pitchFamily="34" charset="0"/>
                <a:ea typeface="Calibri" panose="020F0502020204030204" pitchFamily="34" charset="0"/>
                <a:cs typeface="Times New Roman" panose="02020603050405020304" pitchFamily="18" charset="0"/>
              </a:rPr>
              <a:t> 11,17/</a:t>
            </a:r>
            <a:endParaRPr lang="pl-PL" dirty="0"/>
          </a:p>
        </p:txBody>
      </p:sp>
      <p:sp>
        <p:nvSpPr>
          <p:cNvPr id="7" name="Strzałka: w lewo i w prawo 6">
            <a:extLst>
              <a:ext uri="{FF2B5EF4-FFF2-40B4-BE49-F238E27FC236}">
                <a16:creationId xmlns:a16="http://schemas.microsoft.com/office/drawing/2014/main" id="{4C053FD3-2387-A9D5-BE8B-B960993956CC}"/>
              </a:ext>
            </a:extLst>
          </p:cNvPr>
          <p:cNvSpPr/>
          <p:nvPr/>
        </p:nvSpPr>
        <p:spPr>
          <a:xfrm rot="17713681">
            <a:off x="6904326" y="2358223"/>
            <a:ext cx="1114482" cy="325601"/>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a:extLst>
              <a:ext uri="{FF2B5EF4-FFF2-40B4-BE49-F238E27FC236}">
                <a16:creationId xmlns:a16="http://schemas.microsoft.com/office/drawing/2014/main" id="{FEE27108-01E4-F933-1FAA-9EAEC3DDF880}"/>
              </a:ext>
            </a:extLst>
          </p:cNvPr>
          <p:cNvSpPr txBox="1"/>
          <p:nvPr/>
        </p:nvSpPr>
        <p:spPr>
          <a:xfrm>
            <a:off x="129406" y="5301208"/>
            <a:ext cx="8665495" cy="1200329"/>
          </a:xfrm>
          <a:prstGeom prst="rect">
            <a:avLst/>
          </a:prstGeom>
          <a:noFill/>
        </p:spPr>
        <p:txBody>
          <a:bodyPr wrap="square">
            <a:spAutoFit/>
          </a:bodyPr>
          <a:lstStyle/>
          <a:p>
            <a:endParaRPr lang="pl-PL" dirty="0"/>
          </a:p>
          <a:p>
            <a:r>
              <a:rPr lang="pl-PL" b="0" i="0" dirty="0">
                <a:solidFill>
                  <a:srgbClr val="0000FF"/>
                </a:solidFill>
                <a:effectLst/>
                <a:latin typeface="Roboto" panose="02000000000000000000" pitchFamily="2" charset="0"/>
              </a:rPr>
              <a:t>„(…)wtedy to Pan </a:t>
            </a:r>
            <a:r>
              <a:rPr lang="pl-PL" b="1" i="0" dirty="0">
                <a:solidFill>
                  <a:srgbClr val="0000FF"/>
                </a:solidFill>
                <a:effectLst/>
                <a:latin typeface="Roboto" panose="02000000000000000000" pitchFamily="2" charset="0"/>
              </a:rPr>
              <a:t>Bóg ulepił człowieka z prochu  </a:t>
            </a:r>
            <a:r>
              <a:rPr lang="pl-PL" i="0" dirty="0">
                <a:effectLst/>
                <a:latin typeface="Roboto" panose="02000000000000000000" pitchFamily="2" charset="0"/>
              </a:rPr>
              <a:t>(dosłownie: </a:t>
            </a:r>
            <a:r>
              <a:rPr lang="pl-PL" dirty="0">
                <a:latin typeface="Roboto" panose="02000000000000000000" pitchFamily="2" charset="0"/>
              </a:rPr>
              <a:t>„z mułu”) </a:t>
            </a:r>
            <a:r>
              <a:rPr lang="pl-PL" b="1" i="0" dirty="0">
                <a:solidFill>
                  <a:srgbClr val="0000FF"/>
                </a:solidFill>
                <a:effectLst/>
                <a:latin typeface="Roboto" panose="02000000000000000000" pitchFamily="2" charset="0"/>
              </a:rPr>
              <a:t>ziemi </a:t>
            </a:r>
            <a:r>
              <a:rPr lang="pl-PL" b="0" i="0" dirty="0">
                <a:solidFill>
                  <a:srgbClr val="0000FF"/>
                </a:solidFill>
                <a:effectLst/>
                <a:latin typeface="Roboto" panose="02000000000000000000" pitchFamily="2" charset="0"/>
              </a:rPr>
              <a:t>i tchnął w jego nozdrza tchnienie życia, wskutek czego stał się człowiek istotą żywą.”</a:t>
            </a:r>
            <a:r>
              <a:rPr lang="pl-PL" b="0" i="0" dirty="0">
                <a:solidFill>
                  <a:srgbClr val="000000"/>
                </a:solidFill>
                <a:effectLst/>
                <a:latin typeface="Roboto" panose="02000000000000000000" pitchFamily="2" charset="0"/>
              </a:rPr>
              <a:t>/Rdz 2,7/</a:t>
            </a:r>
            <a:endParaRPr lang="pl-PL" dirty="0"/>
          </a:p>
        </p:txBody>
      </p:sp>
    </p:spTree>
    <p:extLst>
      <p:ext uri="{BB962C8B-B14F-4D97-AF65-F5344CB8AC3E}">
        <p14:creationId xmlns:p14="http://schemas.microsoft.com/office/powerpoint/2010/main" val="73280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o czasoprzestrzeni </a:t>
            </a:r>
            <a:r>
              <a:rPr lang="pl-PL" altLang="pl-PL" sz="2400" b="1" dirty="0">
                <a:solidFill>
                  <a:srgbClr val="A03033"/>
                </a:solidFill>
                <a:latin typeface="Arial" panose="020B0604020202020204" pitchFamily="34" charset="0"/>
                <a:sym typeface="Wingdings" panose="05000000000000000000" pitchFamily="2" charset="2"/>
              </a:rPr>
              <a:t></a:t>
            </a:r>
            <a:endParaRPr lang="pl-PL" altLang="pl-PL" sz="2400" dirty="0"/>
          </a:p>
        </p:txBody>
      </p:sp>
      <p:sp>
        <p:nvSpPr>
          <p:cNvPr id="2" name="pole tekstowe 1">
            <a:extLst>
              <a:ext uri="{FF2B5EF4-FFF2-40B4-BE49-F238E27FC236}">
                <a16:creationId xmlns:a16="http://schemas.microsoft.com/office/drawing/2014/main" id="{623E92CB-D51C-523C-A738-3BF8A0377FD9}"/>
              </a:ext>
            </a:extLst>
          </p:cNvPr>
          <p:cNvSpPr txBox="1"/>
          <p:nvPr/>
        </p:nvSpPr>
        <p:spPr>
          <a:xfrm>
            <a:off x="6206" y="629843"/>
            <a:ext cx="8490230" cy="923330"/>
          </a:xfrm>
          <a:prstGeom prst="rect">
            <a:avLst/>
          </a:prstGeom>
          <a:noFill/>
        </p:spPr>
        <p:txBody>
          <a:bodyPr wrap="square">
            <a:spAutoFit/>
          </a:bodyPr>
          <a:lstStyle/>
          <a:p>
            <a:r>
              <a:rPr lang="pl-PL" dirty="0">
                <a:solidFill>
                  <a:srgbClr val="C00000"/>
                </a:solidFill>
              </a:rPr>
              <a:t>„Stworzenia powołane do bytu poczęły się w czasie rozwijać: i stąd przed stworzeniem próżno byłoby szukać czasu, jakby przez czasem ktoś chciał znaleźć czas.”</a:t>
            </a:r>
            <a:r>
              <a:rPr lang="pl-PL" dirty="0"/>
              <a:t>./Niedokończony komentarz słowny do Księgi Rodzaju/</a:t>
            </a:r>
          </a:p>
        </p:txBody>
      </p:sp>
      <p:sp>
        <p:nvSpPr>
          <p:cNvPr id="3" name="pole tekstowe 2">
            <a:extLst>
              <a:ext uri="{FF2B5EF4-FFF2-40B4-BE49-F238E27FC236}">
                <a16:creationId xmlns:a16="http://schemas.microsoft.com/office/drawing/2014/main" id="{B53BB4DD-185D-F6B3-6385-7F3D6F9B6005}"/>
              </a:ext>
            </a:extLst>
          </p:cNvPr>
          <p:cNvSpPr txBox="1"/>
          <p:nvPr/>
        </p:nvSpPr>
        <p:spPr>
          <a:xfrm>
            <a:off x="107504" y="1721202"/>
            <a:ext cx="8490230" cy="2308324"/>
          </a:xfrm>
          <a:prstGeom prst="rect">
            <a:avLst/>
          </a:prstGeom>
          <a:noFill/>
        </p:spPr>
        <p:txBody>
          <a:bodyPr wrap="square">
            <a:spAutoFit/>
          </a:bodyPr>
          <a:lstStyle/>
          <a:p>
            <a:r>
              <a:rPr lang="pl-PL" dirty="0"/>
              <a:t>Międzynarodowa Komisja Teologiczna Kościoła Katolickiego, której ówczesnym przewodniczącym był Kardynał Ratzinger:</a:t>
            </a:r>
          </a:p>
          <a:p>
            <a:r>
              <a:rPr lang="pl-PL" dirty="0">
                <a:solidFill>
                  <a:srgbClr val="C00000"/>
                </a:solidFill>
              </a:rPr>
              <a:t>„W świetle katolickiej wizji przyczynowości Bożej, prawdziwa przygodność stworzonego porządku nie jest niekompatybilna z posiadającą określony cel Bożą opatrznością. Boża przyczynowość i stworzona przyczynowość różnią się od siebie w sposób radykalny pod względem rodzaju, a nie tylko skali. Z tego wynika, że nawet efekt prawdziwie przygodnego procesu naturalnego może być częścią Bożego planu opatrznościowego dla stworzenia.”</a:t>
            </a:r>
            <a:r>
              <a:rPr lang="pl-PL" dirty="0"/>
              <a:t>.</a:t>
            </a:r>
          </a:p>
        </p:txBody>
      </p:sp>
    </p:spTree>
    <p:extLst>
      <p:ext uri="{BB962C8B-B14F-4D97-AF65-F5344CB8AC3E}">
        <p14:creationId xmlns:p14="http://schemas.microsoft.com/office/powerpoint/2010/main" val="115311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współczesne opinie o jego koncepcjach</a:t>
            </a:r>
            <a:endParaRPr lang="pl-PL" altLang="pl-PL" sz="2400" dirty="0"/>
          </a:p>
        </p:txBody>
      </p:sp>
      <p:sp>
        <p:nvSpPr>
          <p:cNvPr id="4" name="pole tekstowe 3">
            <a:extLst>
              <a:ext uri="{FF2B5EF4-FFF2-40B4-BE49-F238E27FC236}">
                <a16:creationId xmlns:a16="http://schemas.microsoft.com/office/drawing/2014/main" id="{7D978F0D-FBAF-A6F3-D8AC-72AA012A0AE3}"/>
              </a:ext>
            </a:extLst>
          </p:cNvPr>
          <p:cNvSpPr txBox="1"/>
          <p:nvPr/>
        </p:nvSpPr>
        <p:spPr>
          <a:xfrm>
            <a:off x="53098" y="6080093"/>
            <a:ext cx="9037804" cy="400110"/>
          </a:xfrm>
          <a:prstGeom prst="rect">
            <a:avLst/>
          </a:prstGeom>
          <a:noFill/>
        </p:spPr>
        <p:txBody>
          <a:bodyPr wrap="square">
            <a:spAutoFit/>
          </a:bodyPr>
          <a:lstStyle/>
          <a:p>
            <a:r>
              <a:rPr lang="pl-PL" sz="1000" dirty="0">
                <a:cs typeface="Times New Roman" panose="02020603050405020304" pitchFamily="18" charset="0"/>
              </a:rPr>
              <a:t>*W. Granat, Bóg Stwórca, Lublin 1961, 49</a:t>
            </a:r>
          </a:p>
          <a:p>
            <a:r>
              <a:rPr lang="pl-PL" sz="1000" dirty="0">
                <a:cs typeface="Times New Roman" panose="02020603050405020304" pitchFamily="18" charset="0"/>
              </a:rPr>
              <a:t>**</a:t>
            </a:r>
            <a:r>
              <a:rPr lang="pl-PL" sz="1000" dirty="0" err="1">
                <a:cs typeface="Times New Roman" panose="02020603050405020304" pitchFamily="18" charset="0"/>
              </a:rPr>
              <a:t>Julisław</a:t>
            </a:r>
            <a:r>
              <a:rPr lang="pl-PL" sz="1000" dirty="0">
                <a:cs typeface="Times New Roman" panose="02020603050405020304" pitchFamily="18" charset="0"/>
              </a:rPr>
              <a:t> Łukomski, Augustyna teoria rozwoju </a:t>
            </a:r>
            <a:r>
              <a:rPr lang="pl-PL" sz="1000" dirty="0" err="1">
                <a:cs typeface="Times New Roman" panose="02020603050405020304" pitchFamily="18" charset="0"/>
              </a:rPr>
              <a:t>oragnizmów</a:t>
            </a:r>
            <a:r>
              <a:rPr lang="pl-PL" sz="1000" dirty="0">
                <a:cs typeface="Times New Roman" panose="02020603050405020304" pitchFamily="18" charset="0"/>
              </a:rPr>
              <a:t> w świetle współczesnego ewolucjonizmu Studia </a:t>
            </a:r>
            <a:r>
              <a:rPr lang="pl-PL" sz="1000" dirty="0" err="1">
                <a:cs typeface="Times New Roman" panose="02020603050405020304" pitchFamily="18" charset="0"/>
              </a:rPr>
              <a:t>Philosophiae</a:t>
            </a:r>
            <a:r>
              <a:rPr lang="pl-PL" sz="1000" dirty="0">
                <a:cs typeface="Times New Roman" panose="02020603050405020304" pitchFamily="18" charset="0"/>
              </a:rPr>
              <a:t> </a:t>
            </a:r>
            <a:r>
              <a:rPr lang="pl-PL" sz="1000" dirty="0" err="1">
                <a:cs typeface="Times New Roman" panose="02020603050405020304" pitchFamily="18" charset="0"/>
              </a:rPr>
              <a:t>Christianae</a:t>
            </a:r>
            <a:r>
              <a:rPr lang="pl-PL" sz="1000" dirty="0">
                <a:cs typeface="Times New Roman" panose="02020603050405020304" pitchFamily="18" charset="0"/>
              </a:rPr>
              <a:t> 7/2, 151-182</a:t>
            </a:r>
          </a:p>
        </p:txBody>
      </p:sp>
      <p:sp>
        <p:nvSpPr>
          <p:cNvPr id="7" name="pole tekstowe 6">
            <a:extLst>
              <a:ext uri="{FF2B5EF4-FFF2-40B4-BE49-F238E27FC236}">
                <a16:creationId xmlns:a16="http://schemas.microsoft.com/office/drawing/2014/main" id="{19C1E5AC-0D25-5A41-BA71-2EE2D357B3D0}"/>
              </a:ext>
            </a:extLst>
          </p:cNvPr>
          <p:cNvSpPr txBox="1"/>
          <p:nvPr/>
        </p:nvSpPr>
        <p:spPr>
          <a:xfrm>
            <a:off x="35682" y="680562"/>
            <a:ext cx="8712968" cy="1200329"/>
          </a:xfrm>
          <a:prstGeom prst="rect">
            <a:avLst/>
          </a:prstGeom>
          <a:noFill/>
        </p:spPr>
        <p:txBody>
          <a:bodyPr wrap="square">
            <a:spAutoFit/>
          </a:bodyPr>
          <a:lstStyle/>
          <a:p>
            <a:r>
              <a:rPr lang="pl-PL" dirty="0">
                <a:solidFill>
                  <a:srgbClr val="C00000"/>
                </a:solidFill>
              </a:rPr>
              <a:t>„pogląd św. Augustyna różni się bardzo od współczesnych teorii kosmogonicznych, tak samo cd ewolucji biologicznej, jednak świadczy o genialnej intuicji i gdyby teologowie rozwinęli jego myśli, nie doszłoby na pewno do wielu naiwnych tłumaczeń”</a:t>
            </a:r>
            <a:r>
              <a:rPr lang="pl-PL" dirty="0"/>
              <a:t>/</a:t>
            </a:r>
            <a:r>
              <a:rPr lang="pl-PL" dirty="0" err="1"/>
              <a:t>A.Granat</a:t>
            </a:r>
            <a:r>
              <a:rPr lang="pl-PL" dirty="0"/>
              <a:t>/*</a:t>
            </a:r>
          </a:p>
        </p:txBody>
      </p:sp>
      <p:sp>
        <p:nvSpPr>
          <p:cNvPr id="9" name="pole tekstowe 8">
            <a:extLst>
              <a:ext uri="{FF2B5EF4-FFF2-40B4-BE49-F238E27FC236}">
                <a16:creationId xmlns:a16="http://schemas.microsoft.com/office/drawing/2014/main" id="{64D284B8-4636-03E6-3DAF-3B21F77360BC}"/>
              </a:ext>
            </a:extLst>
          </p:cNvPr>
          <p:cNvSpPr txBox="1"/>
          <p:nvPr/>
        </p:nvSpPr>
        <p:spPr>
          <a:xfrm>
            <a:off x="107061" y="1968895"/>
            <a:ext cx="8848686" cy="1477328"/>
          </a:xfrm>
          <a:prstGeom prst="rect">
            <a:avLst/>
          </a:prstGeom>
          <a:noFill/>
        </p:spPr>
        <p:txBody>
          <a:bodyPr wrap="square">
            <a:spAutoFit/>
          </a:bodyPr>
          <a:lstStyle/>
          <a:p>
            <a:r>
              <a:rPr lang="pl-PL" dirty="0">
                <a:solidFill>
                  <a:srgbClr val="C00000"/>
                </a:solidFill>
              </a:rPr>
              <a:t>Augustyn podkreśla niezwykle silnie zależność tego wszystkiego, co ma się pojawić, od woli Bożej. I wydaje mu się być rzeczą obojętną i drugorzędną, w jaki sposób to, co się pojawi w przyszłości, zawarte jest w owych zarodkach życia (</a:t>
            </a:r>
            <a:r>
              <a:rPr lang="pl-PL" dirty="0" err="1">
                <a:solidFill>
                  <a:srgbClr val="C00000"/>
                </a:solidFill>
              </a:rPr>
              <a:t>rationes</a:t>
            </a:r>
            <a:r>
              <a:rPr lang="pl-PL" dirty="0">
                <a:solidFill>
                  <a:srgbClr val="C00000"/>
                </a:solidFill>
              </a:rPr>
              <a:t> </a:t>
            </a:r>
            <a:r>
              <a:rPr lang="pl-PL" dirty="0" err="1">
                <a:solidFill>
                  <a:srgbClr val="C00000"/>
                </a:solidFill>
              </a:rPr>
              <a:t>seminales</a:t>
            </a:r>
            <a:r>
              <a:rPr lang="pl-PL" dirty="0">
                <a:solidFill>
                  <a:srgbClr val="C00000"/>
                </a:solidFill>
              </a:rPr>
              <a:t>) stworzonych n a początku. Istotnym momentem jest, że to wszystko pojaw i się tak, jak Bóg zechciał i przewidział</a:t>
            </a:r>
            <a:r>
              <a:rPr lang="pl-PL" dirty="0"/>
              <a:t>**</a:t>
            </a:r>
          </a:p>
        </p:txBody>
      </p:sp>
      <p:sp>
        <p:nvSpPr>
          <p:cNvPr id="2" name="pole tekstowe 1">
            <a:extLst>
              <a:ext uri="{FF2B5EF4-FFF2-40B4-BE49-F238E27FC236}">
                <a16:creationId xmlns:a16="http://schemas.microsoft.com/office/drawing/2014/main" id="{5D0D6224-F356-33D5-C7CE-14F92B51FE23}"/>
              </a:ext>
            </a:extLst>
          </p:cNvPr>
          <p:cNvSpPr txBox="1"/>
          <p:nvPr/>
        </p:nvSpPr>
        <p:spPr>
          <a:xfrm>
            <a:off x="47959" y="4012637"/>
            <a:ext cx="8705540" cy="1477328"/>
          </a:xfrm>
          <a:prstGeom prst="rect">
            <a:avLst/>
          </a:prstGeom>
          <a:noFill/>
        </p:spPr>
        <p:txBody>
          <a:bodyPr wrap="square">
            <a:spAutoFit/>
          </a:bodyPr>
          <a:lstStyle/>
          <a:p>
            <a:r>
              <a:rPr lang="pl-PL" dirty="0">
                <a:solidFill>
                  <a:srgbClr val="C00000"/>
                </a:solidFill>
              </a:rPr>
              <a:t>„Bóg kierował przygodnym procesem ewolucji, aby doprowadzić do wytworzenia bardziej zaawansowanych form materii ożywionej, aż do momentu, gdy mogła ona przejść pod panowanie ludzkiej duszy. Bóg pokierował historią biologiczną w ten sam sposób, w jaki kieruje On ludzką historią. Dokonuje tego bez ingerowania w przygodną naturę procesu historycznego.”***</a:t>
            </a:r>
          </a:p>
        </p:txBody>
      </p:sp>
      <p:sp>
        <p:nvSpPr>
          <p:cNvPr id="3" name="pole tekstowe 2">
            <a:extLst>
              <a:ext uri="{FF2B5EF4-FFF2-40B4-BE49-F238E27FC236}">
                <a16:creationId xmlns:a16="http://schemas.microsoft.com/office/drawing/2014/main" id="{1611F2E3-0108-17D2-2B1D-F057521558ED}"/>
              </a:ext>
            </a:extLst>
          </p:cNvPr>
          <p:cNvSpPr txBox="1"/>
          <p:nvPr/>
        </p:nvSpPr>
        <p:spPr>
          <a:xfrm>
            <a:off x="35682" y="6452295"/>
            <a:ext cx="9037804" cy="400110"/>
          </a:xfrm>
          <a:prstGeom prst="rect">
            <a:avLst/>
          </a:prstGeom>
          <a:noFill/>
        </p:spPr>
        <p:txBody>
          <a:bodyPr wrap="square">
            <a:spAutoFit/>
          </a:bodyPr>
          <a:lstStyle/>
          <a:p>
            <a:r>
              <a:rPr lang="pl-PL" sz="1000" b="0" i="1" baseline="30000" dirty="0">
                <a:solidFill>
                  <a:srgbClr val="C00000"/>
                </a:solidFill>
                <a:effectLst/>
                <a:latin typeface="Georgia" panose="02040502050405020303" pitchFamily="18" charset="0"/>
                <a:cs typeface="Times New Roman" panose="02020603050405020304" pitchFamily="18" charset="0"/>
              </a:rPr>
              <a:t>***</a:t>
            </a:r>
            <a:r>
              <a:rPr lang="pl-PL" sz="1000" b="0" i="1" dirty="0">
                <a:solidFill>
                  <a:srgbClr val="C00000"/>
                </a:solidFill>
                <a:effectLst/>
                <a:latin typeface="Georgia" panose="02040502050405020303" pitchFamily="18" charset="0"/>
              </a:rPr>
              <a:t> </a:t>
            </a:r>
            <a:r>
              <a:rPr lang="it-IT" sz="1000" b="0" i="1" dirty="0">
                <a:solidFill>
                  <a:srgbClr val="C00000"/>
                </a:solidFill>
                <a:effectLst/>
                <a:latin typeface="Georgia" panose="02040502050405020303" pitchFamily="18" charset="0"/>
              </a:rPr>
              <a:t>Nicanor Pier Giorgio Austriaco OP Nicanor Pier Giorgio Austriaco OP</a:t>
            </a:r>
            <a:r>
              <a:rPr lang="pl-PL" sz="1000" i="1" dirty="0">
                <a:solidFill>
                  <a:srgbClr val="C00000"/>
                </a:solidFill>
                <a:latin typeface="Georgia" panose="02040502050405020303" pitchFamily="18" charset="0"/>
              </a:rPr>
              <a:t>, </a:t>
            </a:r>
            <a:r>
              <a:rPr lang="pl-PL" sz="1000" dirty="0">
                <a:cs typeface="Times New Roman" panose="02020603050405020304" pitchFamily="18" charset="0"/>
              </a:rPr>
              <a:t>O stworzeniu 24. W jaki sposób Bóg stworzył homo sapiens poprzez ewolucję? Dominikańska szkoła teologii https://www.szkolateologii.dominikanie.pl/summa/o-stworzeniu-24-w-jaki-sposob-bog-stworzyl-homo-sapiens-poprzez-ewolucje/</a:t>
            </a:r>
          </a:p>
        </p:txBody>
      </p:sp>
    </p:spTree>
    <p:extLst>
      <p:ext uri="{BB962C8B-B14F-4D97-AF65-F5344CB8AC3E}">
        <p14:creationId xmlns:p14="http://schemas.microsoft.com/office/powerpoint/2010/main" val="20836992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interpretacja Księgi Rodzaju</a:t>
            </a:r>
            <a:endParaRPr lang="pl-PL" altLang="pl-PL" sz="2400" dirty="0"/>
          </a:p>
        </p:txBody>
      </p:sp>
      <p:sp>
        <p:nvSpPr>
          <p:cNvPr id="3" name="pole tekstowe 2">
            <a:extLst>
              <a:ext uri="{FF2B5EF4-FFF2-40B4-BE49-F238E27FC236}">
                <a16:creationId xmlns:a16="http://schemas.microsoft.com/office/drawing/2014/main" id="{A2AAE899-104D-E883-0619-A7870A0A8491}"/>
              </a:ext>
            </a:extLst>
          </p:cNvPr>
          <p:cNvSpPr txBox="1"/>
          <p:nvPr/>
        </p:nvSpPr>
        <p:spPr>
          <a:xfrm>
            <a:off x="35682" y="1433268"/>
            <a:ext cx="8712968" cy="4708981"/>
          </a:xfrm>
          <a:prstGeom prst="rect">
            <a:avLst/>
          </a:prstGeom>
          <a:noFill/>
        </p:spPr>
        <p:txBody>
          <a:bodyPr wrap="square">
            <a:spAutoFit/>
          </a:bodyPr>
          <a:lstStyle/>
          <a:p>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„Kiedy słońce osiągnęło południe, u nas jest dzień; kiedy zaś w swym biegu osiągnęło północ, u nas jest noc, ale przecież nie możemy powiedzieć, że w tym innym regionie [świata] nie ma wtedy słonecznego światła. Chyba że oddamy się fantazjom poetów, wierząc, że słońce zanurza się w ocean a rankiem wynurza się z drugiej strony.(…)</a:t>
            </a:r>
          </a:p>
          <a:p>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Czy światło [stworzone pierwszego dnia] pozostało, zanim noc nie nadeszła, aż do czasu, gdy jeden dzień przeminął?</a:t>
            </a:r>
          </a:p>
          <a:p>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Albo czy noc, następująca po dniu światła, trwała podczas gdy nocne godziny przemijały aż poranek kolejnego dnia zaświtał, i w ten sposób wypełnił się ów jeden dzień?</a:t>
            </a:r>
          </a:p>
          <a:p>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W tym czasie, gdy u nas jest noc, słońce oświeca przecież swoim blaskiem te części świata, z których powraca od miejsca swojego zachodu, do miejsca wschodu. Dlatego też podczas dwudziestoczterogodzinnego cyklu obrotu słońca zawsze jest dzień w jednym miejscu, a noc w innym””/</a:t>
            </a:r>
            <a:r>
              <a:rPr lang="it-IT"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De Genesi ad Litteram Libri Duodecim, ks. I, 10</a:t>
            </a:r>
            <a:r>
              <a:rPr lang="pl-PL"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t>
            </a:r>
            <a:endParaRPr lang="pl-PL" sz="2000" b="1"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7504" y="520135"/>
            <a:ext cx="8786284" cy="923330"/>
          </a:xfrm>
          <a:prstGeom prst="rect">
            <a:avLst/>
          </a:prstGeom>
          <a:noFill/>
        </p:spPr>
        <p:txBody>
          <a:bodyPr wrap="square">
            <a:spAutoFit/>
          </a:bodyPr>
          <a:lstStyle/>
          <a:p>
            <a:r>
              <a:rPr lang="pl-PL" dirty="0">
                <a:cs typeface="Times New Roman" panose="02020603050405020304" pitchFamily="18" charset="0"/>
              </a:rPr>
              <a:t>Augustyn zwrócił uwagę na oczywisty problem interpretacji literalnej: jeśli mowa o „dniach” i „nocach” to w którym miejscu geograficznym? Wszak w różnych miejscach są one w różnym czasie:</a:t>
            </a:r>
            <a:endParaRPr lang="pl-PL" dirty="0"/>
          </a:p>
        </p:txBody>
      </p:sp>
    </p:spTree>
    <p:extLst>
      <p:ext uri="{BB962C8B-B14F-4D97-AF65-F5344CB8AC3E}">
        <p14:creationId xmlns:p14="http://schemas.microsoft.com/office/powerpoint/2010/main" val="33844522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stworzenie w ciele „zwierzęcym”</a:t>
            </a:r>
            <a:endParaRPr lang="pl-PL" altLang="pl-PL" sz="2400" dirty="0"/>
          </a:p>
        </p:txBody>
      </p:sp>
      <p:sp>
        <p:nvSpPr>
          <p:cNvPr id="4" name="pole tekstowe 3">
            <a:extLst>
              <a:ext uri="{FF2B5EF4-FFF2-40B4-BE49-F238E27FC236}">
                <a16:creationId xmlns:a16="http://schemas.microsoft.com/office/drawing/2014/main" id="{FE8B13A1-39B2-CD67-F194-004752EBD17D}"/>
              </a:ext>
            </a:extLst>
          </p:cNvPr>
          <p:cNvSpPr txBox="1"/>
          <p:nvPr/>
        </p:nvSpPr>
        <p:spPr>
          <a:xfrm>
            <a:off x="103415" y="635547"/>
            <a:ext cx="8501100" cy="4524315"/>
          </a:xfrm>
          <a:prstGeom prst="rect">
            <a:avLst/>
          </a:prstGeom>
          <a:noFill/>
        </p:spPr>
        <p:txBody>
          <a:bodyPr wrap="square">
            <a:spAutoFit/>
          </a:bodyPr>
          <a:lstStyle/>
          <a:p>
            <a:r>
              <a:rPr lang="pl-PL" dirty="0">
                <a:solidFill>
                  <a:srgbClr val="C00000"/>
                </a:solidFill>
              </a:rPr>
              <a:t>"Jeżeli natomiast ów człowiek, który został stworzony, już był ciałem i duszą, to przez owo tchnienie zostało przyznane duszy czucie, skoro człowiek stał się istotą żywą. Nie jakoby owo tchnienie przemieniło się w istotę żywą, ale jego skutkiem stała się istota żywa. </a:t>
            </a:r>
            <a:r>
              <a:rPr lang="pl-PL" b="1" dirty="0">
                <a:solidFill>
                  <a:srgbClr val="C00000"/>
                </a:solidFill>
              </a:rPr>
              <a:t>Nie należy jednak rozumieć, że chodzi tu o człowieka duchowego, który stał się istotą żywą, lecz dopiero zwierzęcego. </a:t>
            </a:r>
            <a:r>
              <a:rPr lang="pl-PL" dirty="0">
                <a:solidFill>
                  <a:srgbClr val="C00000"/>
                </a:solidFill>
              </a:rPr>
              <a:t>Wówczas bowiem stał się duchowym, kiedy w ogrodzie rozkoszy umieszczony czyli pędząc życie szczęśliwe otrzymał przykazanie udoskonalenia siebie, co miało być dopełnione przez Słowo Boże. </a:t>
            </a:r>
          </a:p>
          <a:p>
            <a:r>
              <a:rPr lang="pl-PL" dirty="0">
                <a:solidFill>
                  <a:srgbClr val="C00000"/>
                </a:solidFill>
              </a:rPr>
              <a:t>Dlatego kiedy zgrzeszył, przekraczając przykazanie Boże i został wygnany z raju, pozostał w tym stanie jako zwierzęcy. Dlatego też najpierw prowadzany życie zwierzęce, będąc z niego zrodzeni po popełnieniu grzechu, dopóki nie osiągnięty Adama duchowego, ożyli Pana naszego Jezusa Chrystusa, który nie zgrzeszył. (…) W taki bowiem sposób powiada Apostoł: "Nie było jednak wpierw to, co duchowe, lecz naprzód to, co ziemskie, a potem to, co </a:t>
            </a:r>
            <a:r>
              <a:rPr lang="pl-PL" dirty="0" err="1">
                <a:solidFill>
                  <a:srgbClr val="C00000"/>
                </a:solidFill>
              </a:rPr>
              <a:t>duohowe</a:t>
            </a:r>
            <a:r>
              <a:rPr lang="pl-PL" dirty="0">
                <a:solidFill>
                  <a:srgbClr val="C00000"/>
                </a:solidFill>
              </a:rPr>
              <a:t>. Tak też jest napisane: Stał się pierwszy, człowiek, Adam, duszą żyjącą, a ostatni Adam duchem ożywiającym".”</a:t>
            </a:r>
          </a:p>
        </p:txBody>
      </p:sp>
    </p:spTree>
    <p:extLst>
      <p:ext uri="{BB962C8B-B14F-4D97-AF65-F5344CB8AC3E}">
        <p14:creationId xmlns:p14="http://schemas.microsoft.com/office/powerpoint/2010/main" val="2151194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Ogród Eden niekoniecznie był miejscem</a:t>
            </a:r>
            <a:endParaRPr lang="pl-PL" altLang="pl-PL" sz="2400" dirty="0"/>
          </a:p>
        </p:txBody>
      </p:sp>
      <p:sp>
        <p:nvSpPr>
          <p:cNvPr id="4" name="pole tekstowe 3">
            <a:extLst>
              <a:ext uri="{FF2B5EF4-FFF2-40B4-BE49-F238E27FC236}">
                <a16:creationId xmlns:a16="http://schemas.microsoft.com/office/drawing/2014/main" id="{FE8B13A1-39B2-CD67-F194-004752EBD17D}"/>
              </a:ext>
            </a:extLst>
          </p:cNvPr>
          <p:cNvSpPr txBox="1"/>
          <p:nvPr/>
        </p:nvSpPr>
        <p:spPr>
          <a:xfrm>
            <a:off x="103415" y="635547"/>
            <a:ext cx="8501100" cy="2862322"/>
          </a:xfrm>
          <a:prstGeom prst="rect">
            <a:avLst/>
          </a:prstGeom>
          <a:noFill/>
        </p:spPr>
        <p:txBody>
          <a:bodyPr wrap="square">
            <a:spAutoFit/>
          </a:bodyPr>
          <a:lstStyle/>
          <a:p>
            <a:r>
              <a:rPr lang="pl-PL" dirty="0">
                <a:solidFill>
                  <a:srgbClr val="C00000"/>
                </a:solidFill>
              </a:rPr>
              <a:t>"Chodzi więc o światło mądrości w ogrodzie Eden na wschodzie, to znaczy w rozkoszach nieśmiertelnych i umysłowych. Albowiem "rozkosze", "uciechy" lub "uczty” to odpowiednik tego słowa, jeśli tłumaczy się z hebrajskiego na język łaciński.</a:t>
            </a:r>
          </a:p>
          <a:p>
            <a:r>
              <a:rPr lang="pl-PL" b="1" dirty="0">
                <a:solidFill>
                  <a:srgbClr val="C00000"/>
                </a:solidFill>
              </a:rPr>
              <a:t>Zostało zaś zastosowane w taki sposób bez bliższego wyjaśnienia, ażeby wydawało się, iż określa jakieś miejsce, i aby nadawało całemu wyrażeniu wydźwięk bardziej metaforyczny.</a:t>
            </a:r>
            <a:r>
              <a:rPr lang="pl-PL" dirty="0">
                <a:solidFill>
                  <a:srgbClr val="C00000"/>
                </a:solidFill>
              </a:rPr>
              <a:t> Przez wyrosło z ziemi wszelkie wspomniane drzewo rozumiemy radość duchową, jako wznoszącą się ponad ziemią, a nie uwikłaną lub przygniecioną naleciałościami ziemskich pożądliwości. Natomiast drzewo życia zasadzone w środku”</a:t>
            </a:r>
          </a:p>
        </p:txBody>
      </p:sp>
    </p:spTree>
    <p:extLst>
      <p:ext uri="{BB962C8B-B14F-4D97-AF65-F5344CB8AC3E}">
        <p14:creationId xmlns:p14="http://schemas.microsoft.com/office/powerpoint/2010/main" val="4734040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Augustyn – kuszenie Adama i Ewy</a:t>
            </a:r>
            <a:endParaRPr lang="pl-PL" altLang="pl-PL" sz="2400" dirty="0"/>
          </a:p>
        </p:txBody>
      </p:sp>
      <p:sp>
        <p:nvSpPr>
          <p:cNvPr id="4" name="pole tekstowe 3">
            <a:extLst>
              <a:ext uri="{FF2B5EF4-FFF2-40B4-BE49-F238E27FC236}">
                <a16:creationId xmlns:a16="http://schemas.microsoft.com/office/drawing/2014/main" id="{FE8B13A1-39B2-CD67-F194-004752EBD17D}"/>
              </a:ext>
            </a:extLst>
          </p:cNvPr>
          <p:cNvSpPr txBox="1"/>
          <p:nvPr/>
        </p:nvSpPr>
        <p:spPr>
          <a:xfrm>
            <a:off x="103415" y="635547"/>
            <a:ext cx="8501100" cy="2862322"/>
          </a:xfrm>
          <a:prstGeom prst="rect">
            <a:avLst/>
          </a:prstGeom>
          <a:noFill/>
        </p:spPr>
        <p:txBody>
          <a:bodyPr wrap="square">
            <a:spAutoFit/>
          </a:bodyPr>
          <a:lstStyle/>
          <a:p>
            <a:r>
              <a:rPr lang="pl-PL" dirty="0">
                <a:solidFill>
                  <a:srgbClr val="C00000"/>
                </a:solidFill>
              </a:rPr>
              <a:t>" A więc czy w sposób widzialny ukazał się im, czy też przystąpił do nich jakby w materialnych miejscach, skoro na takich działa? </a:t>
            </a:r>
            <a:r>
              <a:rPr lang="pl-PL" b="1" dirty="0">
                <a:solidFill>
                  <a:srgbClr val="C00000"/>
                </a:solidFill>
              </a:rPr>
              <a:t>Oczywiście, że nie</a:t>
            </a:r>
            <a:r>
              <a:rPr lang="pl-PL" dirty="0">
                <a:solidFill>
                  <a:srgbClr val="C00000"/>
                </a:solidFill>
              </a:rPr>
              <a:t>, ale w dziwny sposób w myśli podawał la to, co potrafi. </a:t>
            </a:r>
          </a:p>
          <a:p>
            <a:r>
              <a:rPr lang="pl-PL" dirty="0">
                <a:solidFill>
                  <a:srgbClr val="C00000"/>
                </a:solidFill>
              </a:rPr>
              <a:t>Również i teraz w każdym z nas nic innego się nie dzieje, kiedy upadamy w grzech, jak to, co stało się wówczas wśród owej trójki, wężu, niewieście i mężczyźnie. Najpierw bowiem jest podnieta czy to ze strony myśli czy też zmysłów ciała czy to ze strony wzroku, słuchu dotyku, smaku albo powonienia. (…) Jeżeli natomiast rozum wyrazi zgodę i postanowi, iż należy dokonać tego, do czego pożądliwość pobudza, człowiek zostaje odrzucony od wszelkiego życia szczęśliwego niby wypędzony z raju”</a:t>
            </a:r>
          </a:p>
        </p:txBody>
      </p:sp>
    </p:spTree>
    <p:extLst>
      <p:ext uri="{BB962C8B-B14F-4D97-AF65-F5344CB8AC3E}">
        <p14:creationId xmlns:p14="http://schemas.microsoft.com/office/powerpoint/2010/main" val="85671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err="1">
                <a:solidFill>
                  <a:srgbClr val="A03033"/>
                </a:solidFill>
                <a:latin typeface="Arial" panose="020B0604020202020204" pitchFamily="34" charset="0"/>
              </a:rPr>
              <a:t>Teodoret</a:t>
            </a:r>
            <a:r>
              <a:rPr lang="pl-PL" altLang="pl-PL" sz="2400" b="1" dirty="0">
                <a:solidFill>
                  <a:srgbClr val="A03033"/>
                </a:solidFill>
                <a:latin typeface="Arial" panose="020B0604020202020204" pitchFamily="34" charset="0"/>
              </a:rPr>
              <a:t> z </a:t>
            </a:r>
            <a:r>
              <a:rPr lang="pl-PL" altLang="pl-PL" sz="2400" b="1" dirty="0" err="1">
                <a:solidFill>
                  <a:srgbClr val="A03033"/>
                </a:solidFill>
                <a:latin typeface="Arial" panose="020B0604020202020204" pitchFamily="34" charset="0"/>
              </a:rPr>
              <a:t>Cyru</a:t>
            </a:r>
            <a:r>
              <a:rPr lang="pl-PL" altLang="pl-PL" sz="2400" b="1" dirty="0">
                <a:solidFill>
                  <a:srgbClr val="A03033"/>
                </a:solidFill>
                <a:latin typeface="Arial" panose="020B0604020202020204" pitchFamily="34" charset="0"/>
              </a:rPr>
              <a:t> </a:t>
            </a:r>
            <a:r>
              <a:rPr lang="pl-PL" sz="2400" b="1" dirty="0">
                <a:solidFill>
                  <a:srgbClr val="A03033"/>
                </a:solidFill>
                <a:latin typeface="Arial" panose="020B0604020202020204" pitchFamily="34" charset="0"/>
              </a:rPr>
              <a:t>(ok. 390 – ok. 460)</a:t>
            </a:r>
            <a:r>
              <a:rPr lang="pl-PL" altLang="pl-PL" sz="2400" b="1" dirty="0">
                <a:solidFill>
                  <a:srgbClr val="A03033"/>
                </a:solidFill>
                <a:latin typeface="Arial" panose="020B0604020202020204" pitchFamily="34" charset="0"/>
              </a:rPr>
              <a:t>   </a:t>
            </a:r>
          </a:p>
        </p:txBody>
      </p:sp>
      <p:sp>
        <p:nvSpPr>
          <p:cNvPr id="9" name="pole tekstowe 8">
            <a:extLst>
              <a:ext uri="{FF2B5EF4-FFF2-40B4-BE49-F238E27FC236}">
                <a16:creationId xmlns:a16="http://schemas.microsoft.com/office/drawing/2014/main" id="{7A250AD4-1824-C077-7EC3-382DB0074A88}"/>
              </a:ext>
            </a:extLst>
          </p:cNvPr>
          <p:cNvSpPr txBox="1"/>
          <p:nvPr/>
        </p:nvSpPr>
        <p:spPr>
          <a:xfrm>
            <a:off x="99249" y="635747"/>
            <a:ext cx="8627556" cy="2308324"/>
          </a:xfrm>
          <a:prstGeom prst="rect">
            <a:avLst/>
          </a:prstGeom>
          <a:noFill/>
        </p:spPr>
        <p:txBody>
          <a:bodyPr wrap="square">
            <a:spAutoFit/>
          </a:bodyPr>
          <a:lstStyle/>
          <a:p>
            <a:r>
              <a:rPr lang="pl-PL" dirty="0">
                <a:solidFill>
                  <a:srgbClr val="C00000"/>
                </a:solidFill>
              </a:rPr>
              <a:t>„Bóg wziął własnymi rękami proch ziemi, aby ulepić człowieka. Spróbujmy zrozumieć, cóż może oznaczać taki język. Oznacza to, że Bóg zaangażował się w sposób szczególny w stworzenie natury człowieka. To właśnie przekazuje nam wielki prorok [Mojżesz], jako że reszta stworzenia została powołana do istnienia rozkazem ustnym, a tylko człowiek został uczyniony przez «ręce» Boże. Jak nienarodzone dziecko znajduje się w łonie matki i rozwija się w tym, co je otacza od samego początku, podobnie Bóg pragnął zaczerpnąć materiał ciała ludzkiego z ziemi”</a:t>
            </a:r>
            <a:r>
              <a:rPr lang="pl-PL" dirty="0"/>
              <a:t>/Kompendium o mitach heretyków/ </a:t>
            </a:r>
          </a:p>
        </p:txBody>
      </p:sp>
    </p:spTree>
    <p:extLst>
      <p:ext uri="{BB962C8B-B14F-4D97-AF65-F5344CB8AC3E}">
        <p14:creationId xmlns:p14="http://schemas.microsoft.com/office/powerpoint/2010/main" val="255502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Teofil z Antiochii(II wiek) Gdzie był Raj?</a:t>
            </a:r>
            <a:endParaRPr lang="pl-PL" altLang="pl-PL" sz="2400" dirty="0"/>
          </a:p>
        </p:txBody>
      </p:sp>
      <p:sp>
        <p:nvSpPr>
          <p:cNvPr id="10" name="pole tekstowe 9">
            <a:extLst>
              <a:ext uri="{FF2B5EF4-FFF2-40B4-BE49-F238E27FC236}">
                <a16:creationId xmlns:a16="http://schemas.microsoft.com/office/drawing/2014/main" id="{229EC694-71AD-BD48-28E6-3B602F06DCC1}"/>
              </a:ext>
            </a:extLst>
          </p:cNvPr>
          <p:cNvSpPr txBox="1"/>
          <p:nvPr/>
        </p:nvSpPr>
        <p:spPr>
          <a:xfrm>
            <a:off x="-226494" y="7893496"/>
            <a:ext cx="8915173" cy="1200329"/>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Jasne, że św. Bazyli nie znał idei wspólnego pochodzenia wszystkiego - ale dopuszczał wspólne pochodzenie gatunków: np. o ptakach i rybach napisał:</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"Ich wspólne pochodzenie z wód uczyniło je jedną rodziną"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a:t>
            </a:r>
            <a:r>
              <a:rPr lang="pl-PL" sz="1800" dirty="0">
                <a:effectLst/>
                <a:latin typeface="Arial" panose="020B0604020202020204" pitchFamily="34" charset="0"/>
                <a:ea typeface="Calibri" panose="020F0502020204030204" pitchFamily="34" charset="0"/>
                <a:cs typeface="Times New Roman" panose="02020603050405020304" pitchFamily="18" charset="0"/>
              </a:rPr>
              <a:t> Bazyli, Eis ten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heksaemeron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hom.8</a:t>
            </a:r>
            <a:r>
              <a:rPr lang="pl-PL" dirty="0">
                <a:ea typeface="Calibri" panose="020F0502020204030204" pitchFamily="34" charset="0"/>
                <a:cs typeface="Times New Roman" panose="02020603050405020304" pitchFamily="18" charset="0"/>
              </a:rPr>
              <a:t>)</a:t>
            </a:r>
            <a:endParaRPr lang="pl-PL" dirty="0"/>
          </a:p>
        </p:txBody>
      </p:sp>
      <p:sp>
        <p:nvSpPr>
          <p:cNvPr id="4" name="pole tekstowe 3">
            <a:extLst>
              <a:ext uri="{FF2B5EF4-FFF2-40B4-BE49-F238E27FC236}">
                <a16:creationId xmlns:a16="http://schemas.microsoft.com/office/drawing/2014/main" id="{D90F2DE0-FCBE-B409-D42A-7C1624E479C7}"/>
              </a:ext>
            </a:extLst>
          </p:cNvPr>
          <p:cNvSpPr txBox="1"/>
          <p:nvPr/>
        </p:nvSpPr>
        <p:spPr>
          <a:xfrm>
            <a:off x="41194" y="6488519"/>
            <a:ext cx="4708768" cy="246221"/>
          </a:xfrm>
          <a:prstGeom prst="rect">
            <a:avLst/>
          </a:prstGeom>
          <a:noFill/>
        </p:spPr>
        <p:txBody>
          <a:bodyPr wrap="square">
            <a:spAutoFit/>
          </a:bodyPr>
          <a:lstStyle/>
          <a:p>
            <a:r>
              <a:rPr lang="pl-PL" sz="1000" dirty="0">
                <a:effectLst/>
                <a:latin typeface="Arial" panose="020B0604020202020204" pitchFamily="34" charset="0"/>
                <a:ea typeface="Calibri" panose="020F0502020204030204" pitchFamily="34" charset="0"/>
                <a:cs typeface="Times New Roman" panose="02020603050405020304" pitchFamily="18" charset="0"/>
              </a:rPr>
              <a:t>Wszystkie cytaty z dzieło „Do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Autolyka</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endParaRPr lang="pl-PL" sz="1000" dirty="0"/>
          </a:p>
        </p:txBody>
      </p:sp>
      <p:sp>
        <p:nvSpPr>
          <p:cNvPr id="8" name="pole tekstowe 7">
            <a:extLst>
              <a:ext uri="{FF2B5EF4-FFF2-40B4-BE49-F238E27FC236}">
                <a16:creationId xmlns:a16="http://schemas.microsoft.com/office/drawing/2014/main" id="{60981BF5-59B5-F3BA-240A-E14174A33497}"/>
              </a:ext>
            </a:extLst>
          </p:cNvPr>
          <p:cNvSpPr txBox="1"/>
          <p:nvPr/>
        </p:nvSpPr>
        <p:spPr>
          <a:xfrm>
            <a:off x="-21109" y="959794"/>
            <a:ext cx="8856984" cy="2031325"/>
          </a:xfrm>
          <a:prstGeom prst="rect">
            <a:avLst/>
          </a:prstGeom>
          <a:noFill/>
        </p:spPr>
        <p:txBody>
          <a:bodyPr wrap="square">
            <a:spAutoFit/>
          </a:bodyPr>
          <a:lstStyle/>
          <a:p>
            <a:r>
              <a:rPr lang="pl-PL" dirty="0">
                <a:solidFill>
                  <a:srgbClr val="C00000"/>
                </a:solidFill>
              </a:rPr>
              <a:t>„Przeniósł go także Bóg z ziemi, z której był uczyniony, do raju, dając mu okazję do postępowania w doskonałości, tak aby poprzez wzrastanie stał się doskonały, został nawet nazwany Bogiem, mógł wstąpić do nieba i posiąść nieśmiertelność. </a:t>
            </a:r>
            <a:r>
              <a:rPr lang="pl-PL" b="1" dirty="0">
                <a:solidFill>
                  <a:srgbClr val="C00000"/>
                </a:solidFill>
              </a:rPr>
              <a:t>Człowiek został bowiem stworzony w stanie pośrednim, ani całkowicie śmiertelny, ani całkowicie nieśmiertelny, lecz zdolny do stania się jednym i drugim.</a:t>
            </a:r>
            <a:r>
              <a:rPr lang="pl-PL" dirty="0">
                <a:solidFill>
                  <a:srgbClr val="C00000"/>
                </a:solidFill>
              </a:rPr>
              <a:t> Podobnie zresztą jak i sam raj, jeśli chodzi o piękno, został stworzony pośrodku, pomiędzy niebem a ziemią.”</a:t>
            </a:r>
          </a:p>
        </p:txBody>
      </p:sp>
      <p:sp>
        <p:nvSpPr>
          <p:cNvPr id="11" name="pole tekstowe 10">
            <a:extLst>
              <a:ext uri="{FF2B5EF4-FFF2-40B4-BE49-F238E27FC236}">
                <a16:creationId xmlns:a16="http://schemas.microsoft.com/office/drawing/2014/main" id="{5FCD57F2-4B84-D2E7-BB14-5668EF1E1288}"/>
              </a:ext>
            </a:extLst>
          </p:cNvPr>
          <p:cNvSpPr txBox="1"/>
          <p:nvPr/>
        </p:nvSpPr>
        <p:spPr>
          <a:xfrm>
            <a:off x="25894" y="604500"/>
            <a:ext cx="8676964" cy="369332"/>
          </a:xfrm>
          <a:prstGeom prst="rect">
            <a:avLst/>
          </a:prstGeom>
          <a:noFill/>
        </p:spPr>
        <p:txBody>
          <a:bodyPr wrap="square">
            <a:spAutoFit/>
          </a:bodyPr>
          <a:lstStyle/>
          <a:p>
            <a:r>
              <a:rPr lang="pl-PL" dirty="0"/>
              <a:t>Wróćmy jeszcze do stwierdzenia o stanie człowieka po stworzeniu: </a:t>
            </a:r>
          </a:p>
        </p:txBody>
      </p:sp>
      <p:sp>
        <p:nvSpPr>
          <p:cNvPr id="3" name="pole tekstowe 2">
            <a:extLst>
              <a:ext uri="{FF2B5EF4-FFF2-40B4-BE49-F238E27FC236}">
                <a16:creationId xmlns:a16="http://schemas.microsoft.com/office/drawing/2014/main" id="{FF894B09-CDC4-BB70-611C-AC69F968F000}"/>
              </a:ext>
            </a:extLst>
          </p:cNvPr>
          <p:cNvSpPr txBox="1"/>
          <p:nvPr/>
        </p:nvSpPr>
        <p:spPr>
          <a:xfrm>
            <a:off x="-50203" y="2977080"/>
            <a:ext cx="8915173" cy="2862322"/>
          </a:xfrm>
          <a:prstGeom prst="rect">
            <a:avLst/>
          </a:prstGeom>
          <a:noFill/>
        </p:spPr>
        <p:txBody>
          <a:bodyPr wrap="square">
            <a:spAutoFit/>
          </a:bodyPr>
          <a:lstStyle/>
          <a:p>
            <a:r>
              <a:rPr lang="pl-PL" dirty="0"/>
              <a:t>W innym miejscu:</a:t>
            </a:r>
          </a:p>
          <a:p>
            <a:r>
              <a:rPr lang="pl-PL" dirty="0">
                <a:solidFill>
                  <a:srgbClr val="C00000"/>
                </a:solidFill>
              </a:rPr>
              <a:t>„</a:t>
            </a:r>
            <a:r>
              <a:rPr lang="pl-PL" b="1" dirty="0">
                <a:solidFill>
                  <a:srgbClr val="C00000"/>
                </a:solidFill>
              </a:rPr>
              <a:t>Człowiek więc nie został stworzony ani śmiertelnym, ani nieśmiertelnym z natury</a:t>
            </a:r>
            <a:r>
              <a:rPr lang="pl-PL" dirty="0">
                <a:solidFill>
                  <a:srgbClr val="C00000"/>
                </a:solidFill>
              </a:rPr>
              <a:t>. Gdyby bowiem Bóg od początku stworzył go nieśmiertelnym, wtedy uczyniłby go Bogiem, gdyby natomiast stworzył go śmiertelnym, wtedy Bóg byłby przyczyną jego śmierci. </a:t>
            </a:r>
            <a:r>
              <a:rPr lang="pl-PL" b="1" dirty="0">
                <a:solidFill>
                  <a:srgbClr val="C00000"/>
                </a:solidFill>
              </a:rPr>
              <a:t>Nie stworzył więc człowieka ani śmiertelnym, ani nieśmiertelnym</a:t>
            </a:r>
            <a:r>
              <a:rPr lang="pl-PL" dirty="0">
                <a:solidFill>
                  <a:srgbClr val="C00000"/>
                </a:solidFill>
              </a:rPr>
              <a:t>, ale jak to już wyżej wspomnieliśmy, zdolnym do jednego i drugiego, aby jeśli będzie skłaniał się ku nieśmiertelności, zachowując przykazanie Boga, jako nagrodę otrzymał od Niego nieśmiertelność i stał się jakby Bogiem, jeśli natomiast zwróci się ku czynom śmierci, nie słuchając Boga, wtedy sam stanie się sprawcą swojej śmierci. </a:t>
            </a:r>
          </a:p>
          <a:p>
            <a:r>
              <a:rPr lang="pl-PL" dirty="0">
                <a:solidFill>
                  <a:srgbClr val="C00000"/>
                </a:solidFill>
              </a:rPr>
              <a:t>Bóg bowiem stworzył człowieka wolnym i odpowiedzialnym”</a:t>
            </a:r>
          </a:p>
        </p:txBody>
      </p:sp>
    </p:spTree>
    <p:extLst>
      <p:ext uri="{BB962C8B-B14F-4D97-AF65-F5344CB8AC3E}">
        <p14:creationId xmlns:p14="http://schemas.microsoft.com/office/powerpoint/2010/main" val="782420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 Ambroży (+397)</a:t>
            </a:r>
          </a:p>
        </p:txBody>
      </p:sp>
      <p:sp>
        <p:nvSpPr>
          <p:cNvPr id="9" name="pole tekstowe 8">
            <a:extLst>
              <a:ext uri="{FF2B5EF4-FFF2-40B4-BE49-F238E27FC236}">
                <a16:creationId xmlns:a16="http://schemas.microsoft.com/office/drawing/2014/main" id="{7A250AD4-1824-C077-7EC3-382DB0074A88}"/>
              </a:ext>
            </a:extLst>
          </p:cNvPr>
          <p:cNvSpPr txBox="1"/>
          <p:nvPr/>
        </p:nvSpPr>
        <p:spPr>
          <a:xfrm>
            <a:off x="186399" y="1225540"/>
            <a:ext cx="8627556" cy="5632311"/>
          </a:xfrm>
          <a:prstGeom prst="rect">
            <a:avLst/>
          </a:prstGeom>
          <a:noFill/>
        </p:spPr>
        <p:txBody>
          <a:bodyPr wrap="square">
            <a:spAutoFit/>
          </a:bodyPr>
          <a:lstStyle/>
          <a:p>
            <a:r>
              <a:rPr lang="pl-PL" dirty="0">
                <a:solidFill>
                  <a:srgbClr val="C00000"/>
                </a:solidFill>
              </a:rPr>
              <a:t>„Znam prawa alegorii, chociaż mniej z siebie niż z cudzych uczynków. Są tacy, którzy naprawdę nie uznają zdrowego rozsądku Pisma Świętego, dla których woda to nie woda, ale jakaś inna natura, którzy widzą w roślinie, w rybie, czego sobie życzy ich fantazja, którzy zmieniają naturę gadów i dzikich bestii pasujących do ich alegorii, jak tłumacze snów, którzy wyjaśniają wizje we śnie, aby służyły swoim własnym celom. Dla mnie trawa jest trawą; Roślina, ryba, dzikie zwierzę, zwierzę domowe, wszystko rozumiem dosłownie. (…)</a:t>
            </a:r>
          </a:p>
          <a:p>
            <a:r>
              <a:rPr lang="pl-PL" dirty="0">
                <a:solidFill>
                  <a:srgbClr val="C00000"/>
                </a:solidFill>
              </a:rPr>
              <a:t>Jak kula, którą popycha się, gdy napotyka nachylenie, opada, niesiona swoim kształtem i naturą gruntu, i nie zatrzymuje się, dopóki nie osiągnie płaskiej powierzchni; tak więc natura, raz wprawiona w ruch przez Boski nakaz, przemierza stworzenie równym krokiem, przez narodziny i śmierć, i utrzymuje następstwo rodzajów poprzez podobieństwo, aż do ostatniego. Natura zawsze sprawia, że koń jest następcą konia, lew po lwie, orzeł po orle i zachowując każde zwierzę przez te nieprzerwane następstwa, przekazuje je do końca wszechrzeczy.(…)</a:t>
            </a:r>
          </a:p>
          <a:p>
            <a:r>
              <a:rPr lang="pl-PL" dirty="0">
                <a:solidFill>
                  <a:srgbClr val="C00000"/>
                </a:solidFill>
              </a:rPr>
              <a:t>[Istnieją inne stworzenia] które nawet dzisiaj widzimy, jak rodzą się z samej ziemi. W deszczową pogodę wydaje koniki polne i ogromną liczbę owadów, które latają w powietrzu i nie mają imion, ponieważ są tak małe; produkuje również myszy i żaby. W okolicach Teb w Egipcie, po obfitych deszczach w czasie upałów, kraj pokrywają myszy polne. Widzimy, jak samo błoto rodzi węgorze; nie wychodzą z jaja ani w żaden inny sposób; tylko ziemia je rodzi. ”</a:t>
            </a:r>
            <a:r>
              <a:rPr lang="pl-PL" dirty="0"/>
              <a:t>/Homilie o sześciu dniach stworzenia/ </a:t>
            </a:r>
          </a:p>
        </p:txBody>
      </p:sp>
      <p:sp>
        <p:nvSpPr>
          <p:cNvPr id="3" name="pole tekstowe 2">
            <a:extLst>
              <a:ext uri="{FF2B5EF4-FFF2-40B4-BE49-F238E27FC236}">
                <a16:creationId xmlns:a16="http://schemas.microsoft.com/office/drawing/2014/main" id="{31FF018B-32B2-4761-0BCE-4595F03A4A7A}"/>
              </a:ext>
            </a:extLst>
          </p:cNvPr>
          <p:cNvSpPr txBox="1"/>
          <p:nvPr/>
        </p:nvSpPr>
        <p:spPr>
          <a:xfrm>
            <a:off x="215515" y="645849"/>
            <a:ext cx="8569325" cy="646331"/>
          </a:xfrm>
          <a:prstGeom prst="rect">
            <a:avLst/>
          </a:prstGeom>
          <a:noFill/>
        </p:spPr>
        <p:txBody>
          <a:bodyPr wrap="square">
            <a:spAutoFit/>
          </a:bodyPr>
          <a:lstStyle/>
          <a:p>
            <a:r>
              <a:rPr lang="pl-PL" dirty="0"/>
              <a:t>Moja prezentacja jest oczywiście jednostronna. Niektórzy Ojcowie pojmowali Księgę Rodzaju dość dosłownie. Oto przykład:</a:t>
            </a:r>
          </a:p>
        </p:txBody>
      </p:sp>
    </p:spTree>
    <p:extLst>
      <p:ext uri="{BB962C8B-B14F-4D97-AF65-F5344CB8AC3E}">
        <p14:creationId xmlns:p14="http://schemas.microsoft.com/office/powerpoint/2010/main" val="114007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Teofil z Antiochii(II wiek) Gdzie był Raj?</a:t>
            </a:r>
            <a:endParaRPr lang="pl-PL" altLang="pl-PL" sz="2400" dirty="0"/>
          </a:p>
        </p:txBody>
      </p:sp>
      <p:sp>
        <p:nvSpPr>
          <p:cNvPr id="10" name="pole tekstowe 9">
            <a:extLst>
              <a:ext uri="{FF2B5EF4-FFF2-40B4-BE49-F238E27FC236}">
                <a16:creationId xmlns:a16="http://schemas.microsoft.com/office/drawing/2014/main" id="{229EC694-71AD-BD48-28E6-3B602F06DCC1}"/>
              </a:ext>
            </a:extLst>
          </p:cNvPr>
          <p:cNvSpPr txBox="1"/>
          <p:nvPr/>
        </p:nvSpPr>
        <p:spPr>
          <a:xfrm>
            <a:off x="-226494" y="7893496"/>
            <a:ext cx="8915173" cy="1200329"/>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Jasne, że św. Bazyli nie znał idei wspólnego pochodzenia wszystkiego - ale dopuszczał wspólne pochodzenie gatunków: np. o ptakach i rybach napisał:</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"Ich wspólne pochodzenie z wód uczyniło je jedną rodziną"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a:t>
            </a:r>
            <a:r>
              <a:rPr lang="pl-PL" sz="1800" dirty="0">
                <a:effectLst/>
                <a:latin typeface="Arial" panose="020B0604020202020204" pitchFamily="34" charset="0"/>
                <a:ea typeface="Calibri" panose="020F0502020204030204" pitchFamily="34" charset="0"/>
                <a:cs typeface="Times New Roman" panose="02020603050405020304" pitchFamily="18" charset="0"/>
              </a:rPr>
              <a:t> Bazyli, Eis ten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heksaemeron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hom.8</a:t>
            </a:r>
            <a:r>
              <a:rPr lang="pl-PL" dirty="0">
                <a:ea typeface="Calibri" panose="020F0502020204030204" pitchFamily="34" charset="0"/>
                <a:cs typeface="Times New Roman" panose="02020603050405020304" pitchFamily="18" charset="0"/>
              </a:rPr>
              <a:t>)</a:t>
            </a:r>
            <a:endParaRPr lang="pl-PL" dirty="0"/>
          </a:p>
        </p:txBody>
      </p:sp>
      <p:sp>
        <p:nvSpPr>
          <p:cNvPr id="4" name="pole tekstowe 3">
            <a:extLst>
              <a:ext uri="{FF2B5EF4-FFF2-40B4-BE49-F238E27FC236}">
                <a16:creationId xmlns:a16="http://schemas.microsoft.com/office/drawing/2014/main" id="{D90F2DE0-FCBE-B409-D42A-7C1624E479C7}"/>
              </a:ext>
            </a:extLst>
          </p:cNvPr>
          <p:cNvSpPr txBox="1"/>
          <p:nvPr/>
        </p:nvSpPr>
        <p:spPr>
          <a:xfrm>
            <a:off x="41194" y="6488519"/>
            <a:ext cx="4708768" cy="246221"/>
          </a:xfrm>
          <a:prstGeom prst="rect">
            <a:avLst/>
          </a:prstGeom>
          <a:noFill/>
        </p:spPr>
        <p:txBody>
          <a:bodyPr wrap="square">
            <a:spAutoFit/>
          </a:bodyPr>
          <a:lstStyle/>
          <a:p>
            <a:r>
              <a:rPr lang="pl-PL" sz="1000" dirty="0">
                <a:effectLst/>
                <a:latin typeface="Arial" panose="020B0604020202020204" pitchFamily="34" charset="0"/>
                <a:ea typeface="Calibri" panose="020F0502020204030204" pitchFamily="34" charset="0"/>
                <a:cs typeface="Times New Roman" panose="02020603050405020304" pitchFamily="18" charset="0"/>
              </a:rPr>
              <a:t>Wszystkie cytaty z dzieło „Do </a:t>
            </a:r>
            <a:r>
              <a:rPr lang="pl-PL" sz="1000" dirty="0" err="1">
                <a:effectLst/>
                <a:latin typeface="Arial" panose="020B0604020202020204" pitchFamily="34" charset="0"/>
                <a:ea typeface="Calibri" panose="020F0502020204030204" pitchFamily="34" charset="0"/>
                <a:cs typeface="Times New Roman" panose="02020603050405020304" pitchFamily="18" charset="0"/>
              </a:rPr>
              <a:t>Autolyka</a:t>
            </a:r>
            <a:r>
              <a:rPr lang="pl-PL" sz="1000" dirty="0">
                <a:effectLst/>
                <a:latin typeface="Arial" panose="020B0604020202020204" pitchFamily="34" charset="0"/>
                <a:ea typeface="Calibri" panose="020F0502020204030204" pitchFamily="34" charset="0"/>
                <a:cs typeface="Times New Roman" panose="02020603050405020304" pitchFamily="18" charset="0"/>
              </a:rPr>
              <a:t>” </a:t>
            </a:r>
            <a:endParaRPr lang="pl-PL" sz="1000" dirty="0"/>
          </a:p>
        </p:txBody>
      </p:sp>
      <p:sp>
        <p:nvSpPr>
          <p:cNvPr id="8" name="pole tekstowe 7">
            <a:extLst>
              <a:ext uri="{FF2B5EF4-FFF2-40B4-BE49-F238E27FC236}">
                <a16:creationId xmlns:a16="http://schemas.microsoft.com/office/drawing/2014/main" id="{60981BF5-59B5-F3BA-240A-E14174A33497}"/>
              </a:ext>
            </a:extLst>
          </p:cNvPr>
          <p:cNvSpPr txBox="1"/>
          <p:nvPr/>
        </p:nvSpPr>
        <p:spPr>
          <a:xfrm>
            <a:off x="-36326" y="1262306"/>
            <a:ext cx="8856984" cy="1200329"/>
          </a:xfrm>
          <a:prstGeom prst="rect">
            <a:avLst/>
          </a:prstGeom>
          <a:noFill/>
        </p:spPr>
        <p:txBody>
          <a:bodyPr wrap="square">
            <a:spAutoFit/>
          </a:bodyPr>
          <a:lstStyle/>
          <a:p>
            <a:r>
              <a:rPr lang="pl-PL" dirty="0">
                <a:solidFill>
                  <a:srgbClr val="C00000"/>
                </a:solidFill>
              </a:rPr>
              <a:t>„Tak jak zresztą stało się z pewnym człowiekiem, który był panem: gdy on sam żył źle i grzeszył, podobnie i jego słudzy grzeszyli. Gdy zaś człowiek powróci znowu do swego stanu naturalnego i przestanie grzeszyć, wtedy również i zwierzęta odzyskają swoją pierwotną łagodność (por. Iz 11.6-9)”</a:t>
            </a:r>
          </a:p>
        </p:txBody>
      </p:sp>
      <p:sp>
        <p:nvSpPr>
          <p:cNvPr id="11" name="pole tekstowe 10">
            <a:extLst>
              <a:ext uri="{FF2B5EF4-FFF2-40B4-BE49-F238E27FC236}">
                <a16:creationId xmlns:a16="http://schemas.microsoft.com/office/drawing/2014/main" id="{5FCD57F2-4B84-D2E7-BB14-5668EF1E1288}"/>
              </a:ext>
            </a:extLst>
          </p:cNvPr>
          <p:cNvSpPr txBox="1"/>
          <p:nvPr/>
        </p:nvSpPr>
        <p:spPr>
          <a:xfrm>
            <a:off x="25894" y="604500"/>
            <a:ext cx="8676964" cy="646331"/>
          </a:xfrm>
          <a:prstGeom prst="rect">
            <a:avLst/>
          </a:prstGeom>
          <a:noFill/>
        </p:spPr>
        <p:txBody>
          <a:bodyPr wrap="square">
            <a:spAutoFit/>
          </a:bodyPr>
          <a:lstStyle/>
          <a:p>
            <a:r>
              <a:rPr lang="pl-PL" dirty="0"/>
              <a:t>Natura uległa skażeniu, ponieważ skoro człowiek miał nad nią panować, była od niego zależna: </a:t>
            </a:r>
          </a:p>
        </p:txBody>
      </p:sp>
      <p:sp>
        <p:nvSpPr>
          <p:cNvPr id="5" name="pole tekstowe 4">
            <a:extLst>
              <a:ext uri="{FF2B5EF4-FFF2-40B4-BE49-F238E27FC236}">
                <a16:creationId xmlns:a16="http://schemas.microsoft.com/office/drawing/2014/main" id="{06478DD0-EAEF-401C-C79D-A6EADC549972}"/>
              </a:ext>
            </a:extLst>
          </p:cNvPr>
          <p:cNvSpPr txBox="1"/>
          <p:nvPr/>
        </p:nvSpPr>
        <p:spPr>
          <a:xfrm>
            <a:off x="-36326" y="2717525"/>
            <a:ext cx="9036496" cy="2031325"/>
          </a:xfrm>
          <a:prstGeom prst="rect">
            <a:avLst/>
          </a:prstGeom>
          <a:noFill/>
        </p:spPr>
        <p:txBody>
          <a:bodyPr wrap="square">
            <a:spAutoFit/>
          </a:bodyPr>
          <a:lstStyle/>
          <a:p>
            <a:r>
              <a:rPr lang="pl-PL" dirty="0">
                <a:solidFill>
                  <a:srgbClr val="0000FF"/>
                </a:solidFill>
              </a:rPr>
              <a:t>"Wtedy wilk zamieszka wraz z barankiem, pantera z koźlęciem razem leżeć będą, cielę i lew paść się będą pospołu i mały chłopiec będzie je poganiał. (7) Krowa i niedźwiedzica przestawać będą ze sobą przyjaźnie, młode ich razem będą </a:t>
            </a:r>
            <a:r>
              <a:rPr lang="pl-PL" dirty="0" err="1">
                <a:solidFill>
                  <a:srgbClr val="0000FF"/>
                </a:solidFill>
              </a:rPr>
              <a:t>legały</a:t>
            </a:r>
            <a:r>
              <a:rPr lang="pl-PL" dirty="0">
                <a:solidFill>
                  <a:srgbClr val="0000FF"/>
                </a:solidFill>
              </a:rPr>
              <a:t>. Lew też jak wół będzie jadał słomę. (8) Niemowlę igrać będzie na gnieździe kobry, dziecko włoży swą rękę do kryjówki żmii. (9) Zła czynić nie będą ani działać na zgubę po całej świętej mej górze, bo kraj się napełni znajomością Pana, na kształt wód, które przepełniają morze.„</a:t>
            </a:r>
            <a:r>
              <a:rPr lang="pl-PL" dirty="0"/>
              <a:t>/ Iz 11,6-9/</a:t>
            </a:r>
          </a:p>
        </p:txBody>
      </p:sp>
    </p:spTree>
    <p:extLst>
      <p:ext uri="{BB962C8B-B14F-4D97-AF65-F5344CB8AC3E}">
        <p14:creationId xmlns:p14="http://schemas.microsoft.com/office/powerpoint/2010/main" val="87912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Ciekawostka </a:t>
            </a:r>
            <a:endParaRPr lang="pl-PL" altLang="pl-PL" sz="2400" dirty="0"/>
          </a:p>
        </p:txBody>
      </p:sp>
      <p:sp>
        <p:nvSpPr>
          <p:cNvPr id="9" name="pole tekstowe 8">
            <a:extLst>
              <a:ext uri="{FF2B5EF4-FFF2-40B4-BE49-F238E27FC236}">
                <a16:creationId xmlns:a16="http://schemas.microsoft.com/office/drawing/2014/main" id="{CB4DDBF0-CD13-2F59-4DAC-A5F5339CA1B4}"/>
              </a:ext>
            </a:extLst>
          </p:cNvPr>
          <p:cNvSpPr txBox="1"/>
          <p:nvPr/>
        </p:nvSpPr>
        <p:spPr>
          <a:xfrm>
            <a:off x="188387" y="1214644"/>
            <a:ext cx="8569325"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„(…)Pan Bóg wydalił go z ogrodu Eden, aby uprawiał </a:t>
            </a:r>
            <a:r>
              <a:rPr lang="pl-PL" b="1" i="0" dirty="0">
                <a:solidFill>
                  <a:srgbClr val="0000FF"/>
                </a:solidFill>
                <a:effectLst/>
                <a:latin typeface="Roboto" panose="02000000000000000000" pitchFamily="2" charset="0"/>
              </a:rPr>
              <a:t>tę ziemię, z której został wzięty</a:t>
            </a:r>
            <a:r>
              <a:rPr lang="pl-PL" b="0" i="0" dirty="0">
                <a:solidFill>
                  <a:srgbClr val="0000FF"/>
                </a:solidFill>
                <a:effectLst/>
                <a:latin typeface="Roboto" panose="02000000000000000000" pitchFamily="2" charset="0"/>
              </a:rPr>
              <a:t>.”</a:t>
            </a:r>
            <a:r>
              <a:rPr lang="pl-PL" dirty="0">
                <a:solidFill>
                  <a:srgbClr val="000000"/>
                </a:solidFill>
                <a:latin typeface="Roboto" panose="02000000000000000000" pitchFamily="2" charset="0"/>
              </a:rPr>
              <a:t>/Rdz 3,23/</a:t>
            </a:r>
            <a:endParaRPr lang="pl-PL" dirty="0"/>
          </a:p>
        </p:txBody>
      </p:sp>
      <p:pic>
        <p:nvPicPr>
          <p:cNvPr id="7" name="Obraz 6">
            <a:extLst>
              <a:ext uri="{FF2B5EF4-FFF2-40B4-BE49-F238E27FC236}">
                <a16:creationId xmlns:a16="http://schemas.microsoft.com/office/drawing/2014/main" id="{669504E1-3DF7-3B56-B732-EED34C512873}"/>
              </a:ext>
            </a:extLst>
          </p:cNvPr>
          <p:cNvPicPr>
            <a:picLocks noChangeAspect="1"/>
          </p:cNvPicPr>
          <p:nvPr/>
        </p:nvPicPr>
        <p:blipFill>
          <a:blip r:embed="rId3"/>
          <a:stretch>
            <a:fillRect/>
          </a:stretch>
        </p:blipFill>
        <p:spPr>
          <a:xfrm>
            <a:off x="539552" y="2641331"/>
            <a:ext cx="6048375" cy="3152775"/>
          </a:xfrm>
          <a:prstGeom prst="rect">
            <a:avLst/>
          </a:prstGeom>
        </p:spPr>
      </p:pic>
      <p:pic>
        <p:nvPicPr>
          <p:cNvPr id="11" name="Obraz 10">
            <a:extLst>
              <a:ext uri="{FF2B5EF4-FFF2-40B4-BE49-F238E27FC236}">
                <a16:creationId xmlns:a16="http://schemas.microsoft.com/office/drawing/2014/main" id="{2B18F70E-F68D-32E1-5B23-00567B3380FD}"/>
              </a:ext>
            </a:extLst>
          </p:cNvPr>
          <p:cNvPicPr>
            <a:picLocks noChangeAspect="1"/>
          </p:cNvPicPr>
          <p:nvPr/>
        </p:nvPicPr>
        <p:blipFill>
          <a:blip r:embed="rId4"/>
          <a:stretch>
            <a:fillRect/>
          </a:stretch>
        </p:blipFill>
        <p:spPr>
          <a:xfrm>
            <a:off x="7307410" y="3429000"/>
            <a:ext cx="1485900" cy="1485900"/>
          </a:xfrm>
          <a:prstGeom prst="rect">
            <a:avLst/>
          </a:prstGeom>
        </p:spPr>
      </p:pic>
      <p:pic>
        <p:nvPicPr>
          <p:cNvPr id="13" name="Obraz 12">
            <a:extLst>
              <a:ext uri="{FF2B5EF4-FFF2-40B4-BE49-F238E27FC236}">
                <a16:creationId xmlns:a16="http://schemas.microsoft.com/office/drawing/2014/main" id="{3C900B0D-BC25-4313-A816-7F6EBCEC697C}"/>
              </a:ext>
            </a:extLst>
          </p:cNvPr>
          <p:cNvPicPr>
            <a:picLocks noChangeAspect="1"/>
          </p:cNvPicPr>
          <p:nvPr/>
        </p:nvPicPr>
        <p:blipFill>
          <a:blip r:embed="rId5"/>
          <a:stretch>
            <a:fillRect/>
          </a:stretch>
        </p:blipFill>
        <p:spPr>
          <a:xfrm>
            <a:off x="6156176" y="4043098"/>
            <a:ext cx="1323975" cy="1771650"/>
          </a:xfrm>
          <a:prstGeom prst="rect">
            <a:avLst/>
          </a:prstGeom>
        </p:spPr>
      </p:pic>
      <p:pic>
        <p:nvPicPr>
          <p:cNvPr id="14" name="Obraz 13">
            <a:extLst>
              <a:ext uri="{FF2B5EF4-FFF2-40B4-BE49-F238E27FC236}">
                <a16:creationId xmlns:a16="http://schemas.microsoft.com/office/drawing/2014/main" id="{9B123174-D42C-143D-906E-8D69A2E71723}"/>
              </a:ext>
            </a:extLst>
          </p:cNvPr>
          <p:cNvPicPr>
            <a:picLocks noChangeAspect="1"/>
          </p:cNvPicPr>
          <p:nvPr/>
        </p:nvPicPr>
        <p:blipFill>
          <a:blip r:embed="rId4"/>
          <a:stretch>
            <a:fillRect/>
          </a:stretch>
        </p:blipFill>
        <p:spPr>
          <a:xfrm>
            <a:off x="7307410" y="4725144"/>
            <a:ext cx="1485900" cy="1485900"/>
          </a:xfrm>
          <a:prstGeom prst="rect">
            <a:avLst/>
          </a:prstGeom>
        </p:spPr>
      </p:pic>
      <p:sp>
        <p:nvSpPr>
          <p:cNvPr id="4" name="pole tekstowe 3">
            <a:extLst>
              <a:ext uri="{FF2B5EF4-FFF2-40B4-BE49-F238E27FC236}">
                <a16:creationId xmlns:a16="http://schemas.microsoft.com/office/drawing/2014/main" id="{CF24A074-0216-60D4-55B2-ECF039EC585E}"/>
              </a:ext>
            </a:extLst>
          </p:cNvPr>
          <p:cNvSpPr txBox="1"/>
          <p:nvPr/>
        </p:nvSpPr>
        <p:spPr>
          <a:xfrm>
            <a:off x="188387" y="6207551"/>
            <a:ext cx="8928992" cy="646331"/>
          </a:xfrm>
          <a:prstGeom prst="rect">
            <a:avLst/>
          </a:prstGeom>
          <a:noFill/>
        </p:spPr>
        <p:txBody>
          <a:bodyPr wrap="square">
            <a:spAutoFit/>
          </a:bodyPr>
          <a:lstStyle/>
          <a:p>
            <a:r>
              <a:rPr lang="pl-PL" b="0" i="0" dirty="0" err="1">
                <a:solidFill>
                  <a:srgbClr val="000000"/>
                </a:solidFill>
                <a:effectLst/>
                <a:latin typeface="Roboto" panose="02000000000000000000" pitchFamily="2" charset="0"/>
              </a:rPr>
              <a:t>Św.Hieronim</a:t>
            </a:r>
            <a:r>
              <a:rPr lang="pl-PL" b="0" i="0" dirty="0">
                <a:solidFill>
                  <a:srgbClr val="000000"/>
                </a:solidFill>
                <a:effectLst/>
                <a:latin typeface="Roboto" panose="02000000000000000000" pitchFamily="2" charset="0"/>
              </a:rPr>
              <a:t> tłumaczy (według drugiego znaczenia słowa) nie „wschód” ale „najpierw” – ale to tłumaczenie dziś uważane jest za błędne.</a:t>
            </a:r>
            <a:endParaRPr lang="pl-PL" dirty="0"/>
          </a:p>
        </p:txBody>
      </p:sp>
      <p:sp>
        <p:nvSpPr>
          <p:cNvPr id="5" name="pole tekstowe 4">
            <a:extLst>
              <a:ext uri="{FF2B5EF4-FFF2-40B4-BE49-F238E27FC236}">
                <a16:creationId xmlns:a16="http://schemas.microsoft.com/office/drawing/2014/main" id="{3D1636F0-F37B-A32B-C495-F86ACBB053BC}"/>
              </a:ext>
            </a:extLst>
          </p:cNvPr>
          <p:cNvSpPr txBox="1"/>
          <p:nvPr/>
        </p:nvSpPr>
        <p:spPr>
          <a:xfrm>
            <a:off x="196769" y="561415"/>
            <a:ext cx="8516687" cy="646331"/>
          </a:xfrm>
          <a:prstGeom prst="rect">
            <a:avLst/>
          </a:prstGeom>
          <a:noFill/>
        </p:spPr>
        <p:txBody>
          <a:bodyPr wrap="square">
            <a:spAutoFit/>
          </a:bodyPr>
          <a:lstStyle/>
          <a:p>
            <a:r>
              <a:rPr lang="pl-PL" dirty="0">
                <a:solidFill>
                  <a:srgbClr val="0000FF"/>
                </a:solidFill>
                <a:latin typeface="Roboto" panose="02000000000000000000" pitchFamily="2" charset="0"/>
              </a:rPr>
              <a:t>„</a:t>
            </a:r>
            <a:r>
              <a:rPr lang="pl-PL" b="0" i="0" dirty="0">
                <a:solidFill>
                  <a:srgbClr val="0000FF"/>
                </a:solidFill>
                <a:effectLst/>
                <a:latin typeface="Roboto" panose="02000000000000000000" pitchFamily="2" charset="0"/>
              </a:rPr>
              <a:t>A zasadziwszy ogród w Edenie na wschodzie, Pan Bóg umieścił tam człowieka, którego ulepił.”</a:t>
            </a:r>
            <a:r>
              <a:rPr lang="pl-PL" b="0" i="0" dirty="0">
                <a:solidFill>
                  <a:srgbClr val="000000"/>
                </a:solidFill>
                <a:effectLst/>
                <a:latin typeface="Roboto" panose="02000000000000000000" pitchFamily="2" charset="0"/>
              </a:rPr>
              <a:t>/Rdz 2, 8/</a:t>
            </a:r>
          </a:p>
        </p:txBody>
      </p:sp>
      <p:sp>
        <p:nvSpPr>
          <p:cNvPr id="8" name="Łuk 7">
            <a:extLst>
              <a:ext uri="{FF2B5EF4-FFF2-40B4-BE49-F238E27FC236}">
                <a16:creationId xmlns:a16="http://schemas.microsoft.com/office/drawing/2014/main" id="{30AEFC25-8E6C-D4E5-23A9-5B6B738C68E5}"/>
              </a:ext>
            </a:extLst>
          </p:cNvPr>
          <p:cNvSpPr/>
          <p:nvPr/>
        </p:nvSpPr>
        <p:spPr>
          <a:xfrm>
            <a:off x="2559157" y="3937779"/>
            <a:ext cx="1724811" cy="787365"/>
          </a:xfrm>
          <a:prstGeom prst="arc">
            <a:avLst>
              <a:gd name="adj1" fmla="val 10940026"/>
              <a:gd name="adj2" fmla="val 0"/>
            </a:avLst>
          </a:prstGeom>
          <a:ln w="104775">
            <a:solidFill>
              <a:srgbClr val="66FF33"/>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Łuk 9">
            <a:extLst>
              <a:ext uri="{FF2B5EF4-FFF2-40B4-BE49-F238E27FC236}">
                <a16:creationId xmlns:a16="http://schemas.microsoft.com/office/drawing/2014/main" id="{8A7038F8-67B8-F143-03D8-ABB18098FB8D}"/>
              </a:ext>
            </a:extLst>
          </p:cNvPr>
          <p:cNvSpPr/>
          <p:nvPr/>
        </p:nvSpPr>
        <p:spPr>
          <a:xfrm rot="10968987">
            <a:off x="2485458" y="5107182"/>
            <a:ext cx="1724811" cy="787365"/>
          </a:xfrm>
          <a:prstGeom prst="arc">
            <a:avLst>
              <a:gd name="adj1" fmla="val 10940026"/>
              <a:gd name="adj2" fmla="val 0"/>
            </a:avLst>
          </a:prstGeom>
          <a:ln w="104775">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5" name="pole tekstowe 14">
            <a:extLst>
              <a:ext uri="{FF2B5EF4-FFF2-40B4-BE49-F238E27FC236}">
                <a16:creationId xmlns:a16="http://schemas.microsoft.com/office/drawing/2014/main" id="{0BA797F9-F88E-D3D4-3BA5-CBD7F04C201C}"/>
              </a:ext>
            </a:extLst>
          </p:cNvPr>
          <p:cNvSpPr txBox="1"/>
          <p:nvPr/>
        </p:nvSpPr>
        <p:spPr>
          <a:xfrm>
            <a:off x="2843808" y="3555713"/>
            <a:ext cx="1174068" cy="369332"/>
          </a:xfrm>
          <a:prstGeom prst="rect">
            <a:avLst/>
          </a:prstGeom>
          <a:noFill/>
        </p:spPr>
        <p:txBody>
          <a:bodyPr wrap="square">
            <a:spAutoFit/>
          </a:bodyPr>
          <a:lstStyle/>
          <a:p>
            <a:r>
              <a:rPr lang="pl-PL" b="1" i="0" dirty="0">
                <a:solidFill>
                  <a:srgbClr val="66FF33"/>
                </a:solidFill>
                <a:effectLst/>
                <a:latin typeface="Roboto" panose="02000000000000000000" pitchFamily="2" charset="0"/>
              </a:rPr>
              <a:t>Rdz 2, 8</a:t>
            </a:r>
            <a:endParaRPr lang="pl-PL" b="1" dirty="0">
              <a:solidFill>
                <a:srgbClr val="66FF33"/>
              </a:solidFill>
            </a:endParaRPr>
          </a:p>
        </p:txBody>
      </p:sp>
      <p:sp>
        <p:nvSpPr>
          <p:cNvPr id="17" name="pole tekstowe 16">
            <a:extLst>
              <a:ext uri="{FF2B5EF4-FFF2-40B4-BE49-F238E27FC236}">
                <a16:creationId xmlns:a16="http://schemas.microsoft.com/office/drawing/2014/main" id="{C0299F71-1D47-CFE4-6FC7-54C553EBE5D2}"/>
              </a:ext>
            </a:extLst>
          </p:cNvPr>
          <p:cNvSpPr txBox="1"/>
          <p:nvPr/>
        </p:nvSpPr>
        <p:spPr>
          <a:xfrm>
            <a:off x="2843808" y="5486631"/>
            <a:ext cx="1066056" cy="369332"/>
          </a:xfrm>
          <a:prstGeom prst="rect">
            <a:avLst/>
          </a:prstGeom>
          <a:noFill/>
        </p:spPr>
        <p:txBody>
          <a:bodyPr wrap="square">
            <a:spAutoFit/>
          </a:bodyPr>
          <a:lstStyle/>
          <a:p>
            <a:r>
              <a:rPr lang="pl-PL" dirty="0">
                <a:solidFill>
                  <a:srgbClr val="FF0000"/>
                </a:solidFill>
                <a:latin typeface="Roboto" panose="02000000000000000000" pitchFamily="2" charset="0"/>
              </a:rPr>
              <a:t>Rdz 3,23</a:t>
            </a:r>
            <a:endParaRPr lang="pl-PL" dirty="0">
              <a:solidFill>
                <a:srgbClr val="FF0000"/>
              </a:solidFill>
            </a:endParaRPr>
          </a:p>
        </p:txBody>
      </p:sp>
      <p:sp>
        <p:nvSpPr>
          <p:cNvPr id="18" name="pole tekstowe 17">
            <a:extLst>
              <a:ext uri="{FF2B5EF4-FFF2-40B4-BE49-F238E27FC236}">
                <a16:creationId xmlns:a16="http://schemas.microsoft.com/office/drawing/2014/main" id="{824F0FCB-B085-D8FA-A593-48725B72EDCD}"/>
              </a:ext>
            </a:extLst>
          </p:cNvPr>
          <p:cNvSpPr txBox="1"/>
          <p:nvPr/>
        </p:nvSpPr>
        <p:spPr>
          <a:xfrm>
            <a:off x="144731" y="1848389"/>
            <a:ext cx="8569325" cy="646331"/>
          </a:xfrm>
          <a:prstGeom prst="rect">
            <a:avLst/>
          </a:prstGeom>
          <a:noFill/>
        </p:spPr>
        <p:txBody>
          <a:bodyPr wrap="square">
            <a:spAutoFit/>
          </a:bodyPr>
          <a:lstStyle/>
          <a:p>
            <a:r>
              <a:rPr lang="pl-PL" b="0" i="0" dirty="0">
                <a:solidFill>
                  <a:srgbClr val="0000FF"/>
                </a:solidFill>
                <a:effectLst/>
                <a:latin typeface="Roboto" panose="02000000000000000000" pitchFamily="2" charset="0"/>
              </a:rPr>
              <a:t>„Wygnawszy zaś człowieka, Bóg umieścił na wschód od ogrodu Eden cherubów i miecz z połyskującym ostrzem, aby strzec drogi do drzewa życia.”</a:t>
            </a:r>
            <a:r>
              <a:rPr lang="pl-PL" dirty="0">
                <a:solidFill>
                  <a:srgbClr val="000000"/>
                </a:solidFill>
                <a:latin typeface="Roboto" panose="02000000000000000000" pitchFamily="2" charset="0"/>
              </a:rPr>
              <a:t>/Rdz 3,24/</a:t>
            </a:r>
            <a:endParaRPr lang="pl-PL" dirty="0"/>
          </a:p>
        </p:txBody>
      </p:sp>
      <p:sp>
        <p:nvSpPr>
          <p:cNvPr id="20" name="pole tekstowe 19">
            <a:extLst>
              <a:ext uri="{FF2B5EF4-FFF2-40B4-BE49-F238E27FC236}">
                <a16:creationId xmlns:a16="http://schemas.microsoft.com/office/drawing/2014/main" id="{DA5B6FCF-4A68-EAD6-2203-DB52BB5DBBF8}"/>
              </a:ext>
            </a:extLst>
          </p:cNvPr>
          <p:cNvSpPr txBox="1"/>
          <p:nvPr/>
        </p:nvSpPr>
        <p:spPr>
          <a:xfrm>
            <a:off x="7128284" y="3136629"/>
            <a:ext cx="1174068" cy="369332"/>
          </a:xfrm>
          <a:prstGeom prst="rect">
            <a:avLst/>
          </a:prstGeom>
          <a:noFill/>
        </p:spPr>
        <p:txBody>
          <a:bodyPr wrap="square">
            <a:spAutoFit/>
          </a:bodyPr>
          <a:lstStyle/>
          <a:p>
            <a:r>
              <a:rPr lang="pl-PL" dirty="0">
                <a:solidFill>
                  <a:srgbClr val="FF0000"/>
                </a:solidFill>
                <a:latin typeface="Roboto" panose="02000000000000000000" pitchFamily="2" charset="0"/>
              </a:rPr>
              <a:t>Rdz 3,24</a:t>
            </a:r>
            <a:endParaRPr lang="pl-PL" dirty="0">
              <a:solidFill>
                <a:srgbClr val="FF0000"/>
              </a:solidFill>
            </a:endParaRPr>
          </a:p>
        </p:txBody>
      </p:sp>
    </p:spTree>
    <p:extLst>
      <p:ext uri="{BB962C8B-B14F-4D97-AF65-F5344CB8AC3E}">
        <p14:creationId xmlns:p14="http://schemas.microsoft.com/office/powerpoint/2010/main" val="146858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2000"/>
                                        <p:tgtEl>
                                          <p:spTgt spid="10"/>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right)">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par>
                          <p:cTn id="33" fill="hold">
                            <p:stCondLst>
                              <p:cond delay="500"/>
                            </p:stCondLst>
                            <p:childTnLst>
                              <p:par>
                                <p:cTn id="34" presetID="2" presetClass="entr" presetSubtype="1"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ppt_x"/>
                                          </p:val>
                                        </p:tav>
                                        <p:tav tm="100000">
                                          <p:val>
                                            <p:strVal val="#ppt_x"/>
                                          </p:val>
                                        </p:tav>
                                      </p:tavLst>
                                    </p:anim>
                                    <p:anim calcmode="lin" valueType="num">
                                      <p:cBhvr additive="base">
                                        <p:cTn id="41" dur="500" fill="hold"/>
                                        <p:tgtEl>
                                          <p:spTgt spid="13"/>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8" grpId="0" animBg="1"/>
      <p:bldP spid="10" grpId="0" animBg="1"/>
      <p:bldP spid="15" grpId="0"/>
      <p:bldP spid="17" grpId="0"/>
      <p:bldP spid="18"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Święty Ireneusz (ur. 130) </a:t>
            </a:r>
            <a:endParaRPr lang="pl-PL" altLang="pl-PL" sz="2400" dirty="0"/>
          </a:p>
        </p:txBody>
      </p:sp>
      <p:sp>
        <p:nvSpPr>
          <p:cNvPr id="10" name="pole tekstowe 9">
            <a:extLst>
              <a:ext uri="{FF2B5EF4-FFF2-40B4-BE49-F238E27FC236}">
                <a16:creationId xmlns:a16="http://schemas.microsoft.com/office/drawing/2014/main" id="{229EC694-71AD-BD48-28E6-3B602F06DCC1}"/>
              </a:ext>
            </a:extLst>
          </p:cNvPr>
          <p:cNvSpPr txBox="1"/>
          <p:nvPr/>
        </p:nvSpPr>
        <p:spPr>
          <a:xfrm>
            <a:off x="-226494" y="7893496"/>
            <a:ext cx="8915173" cy="1200329"/>
          </a:xfrm>
          <a:prstGeom prst="rect">
            <a:avLst/>
          </a:prstGeom>
          <a:noFill/>
        </p:spPr>
        <p:txBody>
          <a:bodyPr wrap="square">
            <a:spAutoFit/>
          </a:bodyPr>
          <a:lstStyle/>
          <a:p>
            <a:r>
              <a:rPr lang="pl-PL" sz="1800" dirty="0">
                <a:effectLst/>
                <a:latin typeface="Arial" panose="020B0604020202020204" pitchFamily="34" charset="0"/>
                <a:ea typeface="Calibri" panose="020F0502020204030204" pitchFamily="34" charset="0"/>
                <a:cs typeface="Times New Roman" panose="02020603050405020304" pitchFamily="18" charset="0"/>
              </a:rPr>
              <a:t>Jasne, że św. Bazyli nie znał idei wspólnego pochodzenia wszystkiego - ale dopuszczał wspólne pochodzenie gatunków: np. o ptakach i rybach napisał:</a:t>
            </a:r>
          </a:p>
          <a:p>
            <a:r>
              <a:rPr lang="pl-PL"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"Ich wspólne pochodzenie z wód uczyniło je jedną rodziną" </a:t>
            </a:r>
            <a:r>
              <a:rPr lang="pl-PL" sz="1800" dirty="0">
                <a:effectLst/>
                <a:latin typeface="Arial" panose="020B0604020202020204" pitchFamily="34" charset="0"/>
                <a:ea typeface="Calibri" panose="020F0502020204030204" pitchFamily="34" charset="0"/>
                <a:cs typeface="Times New Roman" panose="02020603050405020304" pitchFamily="18" charset="0"/>
              </a:rPr>
              <a:t>(</a:t>
            </a:r>
            <a:r>
              <a:rPr lang="pl-PL" sz="1800" dirty="0" err="1">
                <a:effectLst/>
                <a:latin typeface="Arial" panose="020B0604020202020204" pitchFamily="34" charset="0"/>
                <a:ea typeface="Calibri" panose="020F0502020204030204" pitchFamily="34" charset="0"/>
                <a:cs typeface="Times New Roman" panose="02020603050405020304" pitchFamily="18" charset="0"/>
              </a:rPr>
              <a:t>św</a:t>
            </a:r>
            <a:r>
              <a:rPr lang="pl-PL" sz="1800" dirty="0">
                <a:effectLst/>
                <a:latin typeface="Arial" panose="020B0604020202020204" pitchFamily="34" charset="0"/>
                <a:ea typeface="Calibri" panose="020F0502020204030204" pitchFamily="34" charset="0"/>
                <a:cs typeface="Times New Roman" panose="02020603050405020304" pitchFamily="18" charset="0"/>
              </a:rPr>
              <a:t> Bazyli, Eis ten </a:t>
            </a:r>
            <a:r>
              <a:rPr lang="pl-PL" sz="1800" dirty="0" err="1">
                <a:effectLst/>
                <a:latin typeface="Arial" panose="020B0604020202020204" pitchFamily="34" charset="0"/>
                <a:ea typeface="Calibri" panose="020F0502020204030204" pitchFamily="34" charset="0"/>
                <a:cs typeface="Times New Roman" panose="02020603050405020304" pitchFamily="18" charset="0"/>
              </a:rPr>
              <a:t>heksaemeron</a:t>
            </a:r>
            <a:r>
              <a:rPr lang="pl-PL" sz="1800" dirty="0">
                <a:effectLst/>
                <a:latin typeface="Arial" panose="020B0604020202020204" pitchFamily="34" charset="0"/>
                <a:ea typeface="Calibri" panose="020F0502020204030204" pitchFamily="34" charset="0"/>
                <a:cs typeface="Times New Roman" panose="02020603050405020304" pitchFamily="18" charset="0"/>
              </a:rPr>
              <a:t>, hom.8</a:t>
            </a:r>
            <a:r>
              <a:rPr lang="pl-PL" dirty="0">
                <a:ea typeface="Calibri" panose="020F0502020204030204" pitchFamily="34" charset="0"/>
                <a:cs typeface="Times New Roman" panose="02020603050405020304" pitchFamily="18" charset="0"/>
              </a:rPr>
              <a:t>)</a:t>
            </a:r>
            <a:endParaRPr lang="pl-PL" dirty="0"/>
          </a:p>
        </p:txBody>
      </p:sp>
      <p:sp>
        <p:nvSpPr>
          <p:cNvPr id="2" name="pole tekstowe 1">
            <a:extLst>
              <a:ext uri="{FF2B5EF4-FFF2-40B4-BE49-F238E27FC236}">
                <a16:creationId xmlns:a16="http://schemas.microsoft.com/office/drawing/2014/main" id="{7C8EFC39-13EB-6E7C-3828-B9A3C01DBDF2}"/>
              </a:ext>
            </a:extLst>
          </p:cNvPr>
          <p:cNvSpPr txBox="1"/>
          <p:nvPr/>
        </p:nvSpPr>
        <p:spPr>
          <a:xfrm>
            <a:off x="165825" y="836712"/>
            <a:ext cx="8704846" cy="1200329"/>
          </a:xfrm>
          <a:prstGeom prst="rect">
            <a:avLst/>
          </a:prstGeom>
          <a:noFill/>
        </p:spPr>
        <p:txBody>
          <a:bodyPr wrap="square">
            <a:spAutoFit/>
          </a:bodyPr>
          <a:lstStyle/>
          <a:p>
            <a:r>
              <a:rPr lang="pl-PL" dirty="0">
                <a:solidFill>
                  <a:srgbClr val="C00000"/>
                </a:solidFill>
              </a:rPr>
              <a:t>„Jeśli rozprawiając o naturze materii twierdzimy, że to Bóg ją stworzył, nie</a:t>
            </a:r>
          </a:p>
          <a:p>
            <a:r>
              <a:rPr lang="pl-PL" dirty="0">
                <a:solidFill>
                  <a:srgbClr val="C00000"/>
                </a:solidFill>
              </a:rPr>
              <a:t>popełniamy błędu. Nauczyliśmy się bowiem z Pism, że Bóg posiada władzę nad</a:t>
            </a:r>
          </a:p>
          <a:p>
            <a:r>
              <a:rPr lang="pl-PL" dirty="0">
                <a:solidFill>
                  <a:srgbClr val="C00000"/>
                </a:solidFill>
              </a:rPr>
              <a:t>wszystkimi rzeczami. Jednakże skąd ją wziął lub w jaki sposób ją utworzył, </a:t>
            </a:r>
            <a:r>
              <a:rPr lang="pl-PL" b="1" dirty="0">
                <a:solidFill>
                  <a:srgbClr val="C00000"/>
                </a:solidFill>
              </a:rPr>
              <a:t>na</a:t>
            </a:r>
          </a:p>
          <a:p>
            <a:r>
              <a:rPr lang="pl-PL" b="1" dirty="0">
                <a:solidFill>
                  <a:srgbClr val="C00000"/>
                </a:solidFill>
              </a:rPr>
              <a:t>ten temat ani Pismo niczego nie wyjaśnia</a:t>
            </a:r>
            <a:r>
              <a:rPr lang="pl-PL" dirty="0">
                <a:solidFill>
                  <a:srgbClr val="C00000"/>
                </a:solidFill>
              </a:rPr>
              <a:t> (…)”</a:t>
            </a:r>
          </a:p>
        </p:txBody>
      </p:sp>
    </p:spTree>
    <p:extLst>
      <p:ext uri="{BB962C8B-B14F-4D97-AF65-F5344CB8AC3E}">
        <p14:creationId xmlns:p14="http://schemas.microsoft.com/office/powerpoint/2010/main" val="75098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Łącznik prostoliniowy 15">
            <a:extLst>
              <a:ext uri="{FF2B5EF4-FFF2-40B4-BE49-F238E27FC236}">
                <a16:creationId xmlns:a16="http://schemas.microsoft.com/office/drawing/2014/main" id="{CC35DF17-C3EC-43DF-AED9-8D57686816BB}"/>
              </a:ext>
            </a:extLst>
          </p:cNvPr>
          <p:cNvCxnSpPr>
            <a:cxnSpLocks noChangeShapeType="1"/>
          </p:cNvCxnSpPr>
          <p:nvPr/>
        </p:nvCxnSpPr>
        <p:spPr bwMode="auto">
          <a:xfrm>
            <a:off x="107504" y="548680"/>
            <a:ext cx="85693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 name="Rectangle 35">
            <a:extLst>
              <a:ext uri="{FF2B5EF4-FFF2-40B4-BE49-F238E27FC236}">
                <a16:creationId xmlns:a16="http://schemas.microsoft.com/office/drawing/2014/main" id="{45025821-2330-4DE3-86C5-A09DED230788}"/>
              </a:ext>
            </a:extLst>
          </p:cNvPr>
          <p:cNvSpPr>
            <a:spLocks noChangeArrowheads="1"/>
          </p:cNvSpPr>
          <p:nvPr/>
        </p:nvSpPr>
        <p:spPr bwMode="auto">
          <a:xfrm>
            <a:off x="0" y="149"/>
            <a:ext cx="9036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tabLst>
                <a:tab pos="6778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6778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6778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6778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677863" algn="l"/>
              </a:tabLst>
              <a:defRPr sz="2000">
                <a:solidFill>
                  <a:schemeClr val="tx1"/>
                </a:solidFill>
                <a:latin typeface="Calibri" panose="020F0502020204030204" pitchFamily="34" charset="0"/>
              </a:defRPr>
            </a:lvl9pPr>
          </a:lstStyle>
          <a:p>
            <a:pPr eaLnBrk="1" hangingPunct="1">
              <a:spcBef>
                <a:spcPct val="0"/>
              </a:spcBef>
              <a:buFontTx/>
              <a:buNone/>
            </a:pPr>
            <a:r>
              <a:rPr lang="pl-PL" altLang="pl-PL" sz="2400" b="1" dirty="0">
                <a:solidFill>
                  <a:srgbClr val="A03033"/>
                </a:solidFill>
                <a:latin typeface="Arial" panose="020B0604020202020204" pitchFamily="34" charset="0"/>
              </a:rPr>
              <a:t>Tertulian (ur.160) i pierwotny świat idealny </a:t>
            </a:r>
            <a:endParaRPr lang="pl-PL" altLang="pl-PL" sz="2400" dirty="0"/>
          </a:p>
        </p:txBody>
      </p:sp>
      <p:sp>
        <p:nvSpPr>
          <p:cNvPr id="5" name="pole tekstowe 4">
            <a:extLst>
              <a:ext uri="{FF2B5EF4-FFF2-40B4-BE49-F238E27FC236}">
                <a16:creationId xmlns:a16="http://schemas.microsoft.com/office/drawing/2014/main" id="{724B0BDE-2D2A-2F18-E791-D377D54252FD}"/>
              </a:ext>
            </a:extLst>
          </p:cNvPr>
          <p:cNvSpPr txBox="1"/>
          <p:nvPr/>
        </p:nvSpPr>
        <p:spPr>
          <a:xfrm>
            <a:off x="105081" y="635547"/>
            <a:ext cx="8787399" cy="2862322"/>
          </a:xfrm>
          <a:prstGeom prst="rect">
            <a:avLst/>
          </a:prstGeom>
          <a:noFill/>
        </p:spPr>
        <p:txBody>
          <a:bodyPr wrap="square">
            <a:spAutoFit/>
          </a:bodyPr>
          <a:lstStyle/>
          <a:p>
            <a:r>
              <a:rPr lang="pl-PL" dirty="0">
                <a:solidFill>
                  <a:srgbClr val="C00000"/>
                </a:solidFill>
                <a:cs typeface="Times New Roman" panose="02020603050405020304" pitchFamily="18" charset="0"/>
              </a:rPr>
              <a:t>„Przytaczam więc dwie sprawy z mów prorockich do rozeznania na przyszłość</a:t>
            </a:r>
          </a:p>
          <a:p>
            <a:r>
              <a:rPr lang="pl-PL" dirty="0">
                <a:solidFill>
                  <a:srgbClr val="C00000"/>
                </a:solidFill>
                <a:cs typeface="Times New Roman" panose="02020603050405020304" pitchFamily="18" charset="0"/>
              </a:rPr>
              <a:t>naszym przeciwnikom: jedną, dzięki której przyszłe sprawy są tymczasem</a:t>
            </a:r>
          </a:p>
          <a:p>
            <a:r>
              <a:rPr lang="pl-PL" dirty="0">
                <a:solidFill>
                  <a:srgbClr val="C00000"/>
                </a:solidFill>
                <a:cs typeface="Times New Roman" panose="02020603050405020304" pitchFamily="18" charset="0"/>
              </a:rPr>
              <a:t>głoszone zamiast przeszłych. Bo i </a:t>
            </a:r>
            <a:r>
              <a:rPr lang="pl-PL" b="1" dirty="0">
                <a:solidFill>
                  <a:srgbClr val="C00000"/>
                </a:solidFill>
                <a:cs typeface="Times New Roman" panose="02020603050405020304" pitchFamily="18" charset="0"/>
              </a:rPr>
              <a:t>Bóstwu przysługuje, by uważało wszystko, co</a:t>
            </a:r>
          </a:p>
          <a:p>
            <a:r>
              <a:rPr lang="pl-PL" b="1" dirty="0">
                <a:solidFill>
                  <a:srgbClr val="C00000"/>
                </a:solidFill>
                <a:cs typeface="Times New Roman" panose="02020603050405020304" pitchFamily="18" charset="0"/>
              </a:rPr>
              <a:t>postanowiło, za doskonałe, ponieważ nie ma w nim różnicy czasu; w nim</a:t>
            </a:r>
          </a:p>
          <a:p>
            <a:r>
              <a:rPr lang="pl-PL" b="1" dirty="0">
                <a:solidFill>
                  <a:srgbClr val="C00000"/>
                </a:solidFill>
                <a:cs typeface="Times New Roman" panose="02020603050405020304" pitchFamily="18" charset="0"/>
              </a:rPr>
              <a:t>bowiem jedynie wieczność kieruje jednolicie stanem czasu, a proroczej</a:t>
            </a:r>
          </a:p>
          <a:p>
            <a:r>
              <a:rPr lang="pl-PL" b="1" dirty="0">
                <a:solidFill>
                  <a:srgbClr val="C00000"/>
                </a:solidFill>
                <a:cs typeface="Times New Roman" panose="02020603050405020304" pitchFamily="18" charset="0"/>
              </a:rPr>
              <a:t>Boskości jest właściwie raczej to, żeby widzieć naprzód, gdy patrzy na to, co</a:t>
            </a:r>
          </a:p>
          <a:p>
            <a:r>
              <a:rPr lang="pl-PL" b="1" dirty="0">
                <a:solidFill>
                  <a:srgbClr val="C00000"/>
                </a:solidFill>
                <a:cs typeface="Times New Roman" panose="02020603050405020304" pitchFamily="18" charset="0"/>
              </a:rPr>
              <a:t>jest spostrzeżone i jakby już wymazane</a:t>
            </a:r>
            <a:r>
              <a:rPr lang="pl-PL" dirty="0">
                <a:solidFill>
                  <a:srgbClr val="C00000"/>
                </a:solidFill>
                <a:cs typeface="Times New Roman" panose="02020603050405020304" pitchFamily="18" charset="0"/>
              </a:rPr>
              <a:t>, to jest: żeby to, co jest przyszłe na</a:t>
            </a:r>
          </a:p>
          <a:p>
            <a:r>
              <a:rPr lang="pl-PL" dirty="0">
                <a:solidFill>
                  <a:srgbClr val="C00000"/>
                </a:solidFill>
                <a:cs typeface="Times New Roman" panose="02020603050405020304" pitchFamily="18" charset="0"/>
              </a:rPr>
              <a:t>wszelki sposób pokazać, jak powiedziała przez Izajasza: "Podałem grzbiet mój</a:t>
            </a:r>
          </a:p>
          <a:p>
            <a:r>
              <a:rPr lang="pl-PL" dirty="0">
                <a:solidFill>
                  <a:srgbClr val="C00000"/>
                </a:solidFill>
                <a:cs typeface="Times New Roman" panose="02020603050405020304" pitchFamily="18" charset="0"/>
              </a:rPr>
              <a:t>bijącym i policzki moje policzkującym". "Nie zasłoniłem mej twarzy przed</a:t>
            </a:r>
          </a:p>
          <a:p>
            <a:r>
              <a:rPr lang="pl-PL" dirty="0">
                <a:solidFill>
                  <a:srgbClr val="C00000"/>
                </a:solidFill>
                <a:cs typeface="Times New Roman" panose="02020603050405020304" pitchFamily="18" charset="0"/>
              </a:rPr>
              <a:t>zniewagami i opluciem"</a:t>
            </a:r>
            <a:r>
              <a:rPr lang="pl-PL" dirty="0">
                <a:cs typeface="Times New Roman" panose="02020603050405020304" pitchFamily="18" charset="0"/>
              </a:rPr>
              <a:t> /Przeciw </a:t>
            </a:r>
            <a:r>
              <a:rPr lang="pl-PL" dirty="0" err="1">
                <a:cs typeface="Times New Roman" panose="02020603050405020304" pitchFamily="18" charset="0"/>
              </a:rPr>
              <a:t>Marcjonowi</a:t>
            </a:r>
            <a:r>
              <a:rPr lang="pl-PL" dirty="0">
                <a:cs typeface="Times New Roman" panose="02020603050405020304" pitchFamily="18" charset="0"/>
              </a:rPr>
              <a:t>/</a:t>
            </a:r>
            <a:endParaRPr lang="pl-PL" dirty="0"/>
          </a:p>
        </p:txBody>
      </p:sp>
    </p:spTree>
    <p:extLst>
      <p:ext uri="{BB962C8B-B14F-4D97-AF65-F5344CB8AC3E}">
        <p14:creationId xmlns:p14="http://schemas.microsoft.com/office/powerpoint/2010/main" val="376702780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6995</TotalTime>
  <Words>11398</Words>
  <Application>Microsoft Office PowerPoint</Application>
  <PresentationFormat>Pokaz na ekranie (4:3)</PresentationFormat>
  <Paragraphs>401</Paragraphs>
  <Slides>50</Slides>
  <Notes>50</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50</vt:i4>
      </vt:variant>
    </vt:vector>
  </HeadingPairs>
  <TitlesOfParts>
    <vt:vector size="57" baseType="lpstr">
      <vt:lpstr>Arial</vt:lpstr>
      <vt:lpstr>Calibri</vt:lpstr>
      <vt:lpstr>Georgia</vt:lpstr>
      <vt:lpstr>Lucida Grande</vt:lpstr>
      <vt:lpstr>Roboto</vt:lpstr>
      <vt:lpstr>Motyw pakietu Office</vt:lpstr>
      <vt:lpstr>Bitmap Image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HP</dc:creator>
  <cp:lastModifiedBy>Marek Piotrowski</cp:lastModifiedBy>
  <cp:revision>495</cp:revision>
  <cp:lastPrinted>2016-12-05T22:45:51Z</cp:lastPrinted>
  <dcterms:created xsi:type="dcterms:W3CDTF">2011-06-17T17:15:46Z</dcterms:created>
  <dcterms:modified xsi:type="dcterms:W3CDTF">2022-10-28T23:21:22Z</dcterms:modified>
</cp:coreProperties>
</file>